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70"/>
  </p:notesMasterIdLst>
  <p:handoutMasterIdLst>
    <p:handoutMasterId r:id="rId71"/>
  </p:handoutMasterIdLst>
  <p:sldIdLst>
    <p:sldId id="258" r:id="rId2"/>
    <p:sldId id="413" r:id="rId3"/>
    <p:sldId id="284" r:id="rId4"/>
    <p:sldId id="289" r:id="rId5"/>
    <p:sldId id="286" r:id="rId6"/>
    <p:sldId id="393" r:id="rId7"/>
    <p:sldId id="291" r:id="rId8"/>
    <p:sldId id="383" r:id="rId9"/>
    <p:sldId id="293" r:id="rId10"/>
    <p:sldId id="399" r:id="rId11"/>
    <p:sldId id="294" r:id="rId12"/>
    <p:sldId id="341" r:id="rId13"/>
    <p:sldId id="420" r:id="rId14"/>
    <p:sldId id="424" r:id="rId15"/>
    <p:sldId id="423" r:id="rId16"/>
    <p:sldId id="432" r:id="rId17"/>
    <p:sldId id="295" r:id="rId18"/>
    <p:sldId id="414" r:id="rId19"/>
    <p:sldId id="415" r:id="rId20"/>
    <p:sldId id="427" r:id="rId21"/>
    <p:sldId id="416" r:id="rId22"/>
    <p:sldId id="417" r:id="rId23"/>
    <p:sldId id="418" r:id="rId24"/>
    <p:sldId id="428" r:id="rId25"/>
    <p:sldId id="421" r:id="rId26"/>
    <p:sldId id="298" r:id="rId27"/>
    <p:sldId id="353" r:id="rId28"/>
    <p:sldId id="396" r:id="rId29"/>
    <p:sldId id="352" r:id="rId30"/>
    <p:sldId id="406" r:id="rId31"/>
    <p:sldId id="398" r:id="rId32"/>
    <p:sldId id="349" r:id="rId33"/>
    <p:sldId id="407" r:id="rId34"/>
    <p:sldId id="434" r:id="rId35"/>
    <p:sldId id="384" r:id="rId36"/>
    <p:sldId id="431" r:id="rId37"/>
    <p:sldId id="301" r:id="rId38"/>
    <p:sldId id="302" r:id="rId39"/>
    <p:sldId id="361" r:id="rId40"/>
    <p:sldId id="362" r:id="rId41"/>
    <p:sldId id="390" r:id="rId42"/>
    <p:sldId id="394" r:id="rId43"/>
    <p:sldId id="320" r:id="rId44"/>
    <p:sldId id="385" r:id="rId45"/>
    <p:sldId id="387" r:id="rId46"/>
    <p:sldId id="391" r:id="rId47"/>
    <p:sldId id="388" r:id="rId48"/>
    <p:sldId id="389" r:id="rId49"/>
    <p:sldId id="397" r:id="rId50"/>
    <p:sldId id="435" r:id="rId51"/>
    <p:sldId id="357" r:id="rId52"/>
    <p:sldId id="304" r:id="rId53"/>
    <p:sldId id="305" r:id="rId54"/>
    <p:sldId id="403" r:id="rId55"/>
    <p:sldId id="401" r:id="rId56"/>
    <p:sldId id="402" r:id="rId57"/>
    <p:sldId id="430" r:id="rId58"/>
    <p:sldId id="360" r:id="rId59"/>
    <p:sldId id="309" r:id="rId60"/>
    <p:sldId id="400" r:id="rId61"/>
    <p:sldId id="404" r:id="rId62"/>
    <p:sldId id="408" r:id="rId63"/>
    <p:sldId id="356" r:id="rId64"/>
    <p:sldId id="405" r:id="rId65"/>
    <p:sldId id="409" r:id="rId66"/>
    <p:sldId id="410" r:id="rId67"/>
    <p:sldId id="422" r:id="rId68"/>
    <p:sldId id="336" r:id="rId6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CC4"/>
    <a:srgbClr val="969696"/>
    <a:srgbClr val="AB1A86"/>
    <a:srgbClr val="FDB813"/>
    <a:srgbClr val="594F13"/>
    <a:srgbClr val="003F69"/>
    <a:srgbClr val="00B2EF"/>
    <a:srgbClr val="004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84490" autoAdjust="0"/>
  </p:normalViewPr>
  <p:slideViewPr>
    <p:cSldViewPr snapToGrid="0">
      <p:cViewPr varScale="1">
        <p:scale>
          <a:sx n="89" d="100"/>
          <a:sy n="89" d="100"/>
        </p:scale>
        <p:origin x="2226" y="90"/>
      </p:cViewPr>
      <p:guideLst>
        <p:guide orient="horz" pos="2160"/>
        <p:guide pos="2880"/>
      </p:guideLst>
    </p:cSldViewPr>
  </p:slideViewPr>
  <p:notesTextViewPr>
    <p:cViewPr>
      <p:scale>
        <a:sx n="3" d="2"/>
        <a:sy n="3" d="2"/>
      </p:scale>
      <p:origin x="0" y="0"/>
    </p:cViewPr>
  </p:notesTextViewPr>
  <p:sorterViewPr>
    <p:cViewPr varScale="1">
      <p:scale>
        <a:sx n="1" d="1"/>
        <a:sy n="1" d="1"/>
      </p:scale>
      <p:origin x="0" y="-4210"/>
    </p:cViewPr>
  </p:sorterViewPr>
  <p:notesViewPr>
    <p:cSldViewPr snapToGrid="0">
      <p:cViewPr>
        <p:scale>
          <a:sx n="150" d="100"/>
          <a:sy n="150" d="100"/>
        </p:scale>
        <p:origin x="1320" y="-22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defRPr>
            </a:lvl1pPr>
          </a:lstStyle>
          <a:p>
            <a:pPr>
              <a:defRPr/>
            </a:pPr>
            <a:endParaRPr lang="en-US"/>
          </a:p>
        </p:txBody>
      </p:sp>
      <p:sp>
        <p:nvSpPr>
          <p:cNvPr id="19459" name="Rectangle 3"/>
          <p:cNvSpPr>
            <a:spLocks noGrp="1" noChangeArrowheads="1"/>
          </p:cNvSpPr>
          <p:nvPr>
            <p:ph type="dt" sz="quarter" idx="1"/>
          </p:nvPr>
        </p:nvSpPr>
        <p:spPr bwMode="auto">
          <a:xfrm>
            <a:off x="3884613"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defRPr>
            </a:lvl1pPr>
          </a:lstStyle>
          <a:p>
            <a:pPr>
              <a:defRPr/>
            </a:pPr>
            <a:endParaRPr lang="en-US"/>
          </a:p>
        </p:txBody>
      </p:sp>
      <p:sp>
        <p:nvSpPr>
          <p:cNvPr id="19460" name="Rectangle 4"/>
          <p:cNvSpPr>
            <a:spLocks noGrp="1" noChangeArrowheads="1"/>
          </p:cNvSpPr>
          <p:nvPr>
            <p:ph type="ftr" sz="quarter" idx="2"/>
          </p:nvPr>
        </p:nvSpPr>
        <p:spPr bwMode="auto">
          <a:xfrm>
            <a:off x="0" y="8685213"/>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eaLnBrk="1" hangingPunct="1">
              <a:defRPr sz="800">
                <a:latin typeface="Arial" panose="020B0604020202020204" pitchFamily="34" charset="0"/>
              </a:defRPr>
            </a:lvl1pPr>
          </a:lstStyle>
          <a:p>
            <a:pPr>
              <a:defRPr/>
            </a:pPr>
            <a:r>
              <a:rPr lang="en-US" altLang="en-US"/>
              <a:t>IBM Analytics</a:t>
            </a:r>
            <a:br>
              <a:rPr lang="en-US" altLang="en-US" sz="1200"/>
            </a:br>
            <a:r>
              <a:rPr lang="en-US" altLang="en-US"/>
              <a:t>© 2015 IBM Corporation</a:t>
            </a:r>
            <a:endParaRPr lang="en-US" altLang="en-US" sz="1200"/>
          </a:p>
        </p:txBody>
      </p:sp>
      <p:sp>
        <p:nvSpPr>
          <p:cNvPr id="1946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5B66714-5073-4FDF-8634-38DF204DE78B}" type="slidenum">
              <a:rPr lang="en-US" altLang="en-US"/>
              <a:pPr>
                <a:defRPr/>
              </a:pPr>
              <a:t>‹#›</a:t>
            </a:fld>
            <a:endParaRPr lang="en-US" altLang="en-US"/>
          </a:p>
        </p:txBody>
      </p:sp>
    </p:spTree>
    <p:extLst>
      <p:ext uri="{BB962C8B-B14F-4D97-AF65-F5344CB8AC3E}">
        <p14:creationId xmlns:p14="http://schemas.microsoft.com/office/powerpoint/2010/main" val="2923601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defRPr>
            </a:lvl1pPr>
          </a:lstStyle>
          <a:p>
            <a:pPr>
              <a:defRPr/>
            </a:pPr>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eaLnBrk="1" hangingPunct="1">
              <a:defRPr sz="800">
                <a:latin typeface="Arial" panose="020B0604020202020204" pitchFamily="34" charset="0"/>
              </a:defRPr>
            </a:lvl1pPr>
          </a:lstStyle>
          <a:p>
            <a:pPr>
              <a:defRPr/>
            </a:pPr>
            <a:r>
              <a:rPr lang="en-US" altLang="en-US"/>
              <a:t>IBM Analytics</a:t>
            </a:r>
            <a:br>
              <a:rPr lang="en-US" altLang="en-US" sz="1200"/>
            </a:br>
            <a:r>
              <a:rPr lang="en-US" altLang="en-US"/>
              <a:t>© 2015 IBM Corporation</a:t>
            </a:r>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382E7ED-DEEF-454F-8739-56C75DD551F2}" type="slidenum">
              <a:rPr lang="en-US" altLang="en-US"/>
              <a:pPr>
                <a:defRPr/>
              </a:pPr>
              <a:t>‹#›</a:t>
            </a:fld>
            <a:endParaRPr lang="en-US" altLang="en-US"/>
          </a:p>
        </p:txBody>
      </p:sp>
    </p:spTree>
    <p:extLst>
      <p:ext uri="{BB962C8B-B14F-4D97-AF65-F5344CB8AC3E}">
        <p14:creationId xmlns:p14="http://schemas.microsoft.com/office/powerpoint/2010/main" val="26850511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Grp="1" noChangeArrowheads="1"/>
          </p:cNvSpPr>
          <p:nvPr>
            <p:ph type="ftr" sz="quarter" idx="4"/>
          </p:nvPr>
        </p:nvSpPr>
        <p:spPr>
          <a:noFill/>
          <a:ln>
            <a:miter lim="800000"/>
            <a:headEnd/>
            <a:tailEnd/>
          </a:ln>
        </p:spPr>
        <p:txBody>
          <a:bodyPr/>
          <a:lstStyle/>
          <a:p>
            <a:r>
              <a:rPr lang="en-US" altLang="en-US">
                <a:latin typeface="Arial" charset="0"/>
              </a:rPr>
              <a:t>IBM Big Data &amp; Analytics</a:t>
            </a:r>
            <a:br>
              <a:rPr lang="en-US" altLang="en-US" sz="1200">
                <a:latin typeface="Arial" charset="0"/>
              </a:rPr>
            </a:br>
            <a:r>
              <a:rPr lang="en-US" altLang="en-US">
                <a:latin typeface="Arial" charset="0"/>
              </a:rPr>
              <a:t>© 2014 IBM Corporation</a:t>
            </a:r>
          </a:p>
        </p:txBody>
      </p:sp>
      <p:sp>
        <p:nvSpPr>
          <p:cNvPr id="9219" name="Rectangle 7"/>
          <p:cNvSpPr>
            <a:spLocks noGrp="1" noChangeArrowheads="1"/>
          </p:cNvSpPr>
          <p:nvPr>
            <p:ph type="sldNum" sz="quarter" idx="5"/>
          </p:nvPr>
        </p:nvSpPr>
        <p:spPr>
          <a:noFill/>
          <a:ln>
            <a:miter lim="800000"/>
            <a:headEnd/>
            <a:tailEnd/>
          </a:ln>
        </p:spPr>
        <p:txBody>
          <a:bodyPr/>
          <a:lstStyle/>
          <a:p>
            <a:fld id="{636DC469-7FC3-47A9-A26A-4F4424BC192B}" type="slidenum">
              <a:rPr lang="en-US" altLang="en-US" smtClean="0"/>
              <a:pPr/>
              <a:t>1</a:t>
            </a:fld>
            <a:endParaRPr lang="en-US" altLang="en-US"/>
          </a:p>
        </p:txBody>
      </p:sp>
      <p:sp>
        <p:nvSpPr>
          <p:cNvPr id="9220" name="Rectangle 2"/>
          <p:cNvSpPr>
            <a:spLocks noGrp="1" noRot="1" noChangeAspect="1" noChangeArrowheads="1" noTextEdit="1"/>
          </p:cNvSpPr>
          <p:nvPr>
            <p:ph type="sldImg"/>
          </p:nvPr>
        </p:nvSpPr>
        <p:spPr>
          <a:ln/>
        </p:spPr>
      </p:sp>
      <p:sp>
        <p:nvSpPr>
          <p:cNvPr id="9221" name="Rectangle 3"/>
          <p:cNvSpPr>
            <a:spLocks noGrp="1" noChangeArrowheads="1"/>
          </p:cNvSpPr>
          <p:nvPr>
            <p:ph type="body" idx="1"/>
          </p:nvPr>
        </p:nvSpPr>
        <p:spPr>
          <a:noFill/>
        </p:spPr>
        <p:txBody>
          <a:bodyPr/>
          <a:lstStyle/>
          <a:p>
            <a:pPr eaLnBrk="1" hangingPunct="1"/>
            <a:r>
              <a:rPr lang="en-US" altLang="en-US" dirty="0"/>
              <a:t>Updated</a:t>
            </a:r>
            <a:r>
              <a:rPr lang="en-US" altLang="en-US" baseline="0" dirty="0"/>
              <a:t> </a:t>
            </a:r>
            <a:r>
              <a:rPr lang="en-US" altLang="en-US" dirty="0"/>
              <a:t>January</a:t>
            </a:r>
            <a:r>
              <a:rPr lang="en-US" altLang="en-US" baseline="0" dirty="0"/>
              <a:t> </a:t>
            </a:r>
            <a:r>
              <a:rPr lang="en-US" altLang="en-US" dirty="0"/>
              <a:t>2017</a:t>
            </a:r>
          </a:p>
          <a:p>
            <a:pPr eaLnBrk="1" hangingPunct="1"/>
            <a:r>
              <a:rPr lang="en-US" altLang="en-US" dirty="0"/>
              <a:t>Ivan Aguilera  aguileri@us.ibm.com</a:t>
            </a:r>
          </a:p>
        </p:txBody>
      </p:sp>
    </p:spTree>
    <p:extLst>
      <p:ext uri="{BB962C8B-B14F-4D97-AF65-F5344CB8AC3E}">
        <p14:creationId xmlns:p14="http://schemas.microsoft.com/office/powerpoint/2010/main" val="3342864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p:spPr>
        <p:txBody>
          <a:bodyPr/>
          <a:lstStyle/>
          <a:p>
            <a:endParaRPr lang="en-AU"/>
          </a:p>
        </p:txBody>
      </p:sp>
      <p:sp>
        <p:nvSpPr>
          <p:cNvPr id="4" name="Slide Number Placeholder 3"/>
          <p:cNvSpPr>
            <a:spLocks noGrp="1"/>
          </p:cNvSpPr>
          <p:nvPr>
            <p:ph type="sldNum" sz="quarter" idx="5"/>
          </p:nvPr>
        </p:nvSpPr>
        <p:spPr/>
        <p:txBody>
          <a:bodyPr/>
          <a:lstStyle/>
          <a:p>
            <a:pPr>
              <a:defRPr/>
            </a:pPr>
            <a:fld id="{EA1A9073-5110-4814-9841-C5ECA35273D0}" type="slidenum">
              <a:rPr lang="en-US" smtClean="0"/>
              <a:pPr>
                <a:defRPr/>
              </a:pPr>
              <a:t>28</a:t>
            </a:fld>
            <a:endParaRPr lang="en-US"/>
          </a:p>
        </p:txBody>
      </p:sp>
    </p:spTree>
    <p:extLst>
      <p:ext uri="{BB962C8B-B14F-4D97-AF65-F5344CB8AC3E}">
        <p14:creationId xmlns:p14="http://schemas.microsoft.com/office/powerpoint/2010/main" val="3718714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p:spPr>
        <p:txBody>
          <a:bodyPr/>
          <a:lstStyle/>
          <a:p>
            <a:endParaRPr lang="en-AU"/>
          </a:p>
        </p:txBody>
      </p:sp>
      <p:sp>
        <p:nvSpPr>
          <p:cNvPr id="4" name="Slide Number Placeholder 3"/>
          <p:cNvSpPr>
            <a:spLocks noGrp="1"/>
          </p:cNvSpPr>
          <p:nvPr>
            <p:ph type="sldNum" sz="quarter" idx="5"/>
          </p:nvPr>
        </p:nvSpPr>
        <p:spPr/>
        <p:txBody>
          <a:bodyPr/>
          <a:lstStyle/>
          <a:p>
            <a:pPr>
              <a:defRPr/>
            </a:pPr>
            <a:fld id="{EA1A9073-5110-4814-9841-C5ECA35273D0}" type="slidenum">
              <a:rPr lang="en-US" smtClean="0"/>
              <a:pPr>
                <a:defRPr/>
              </a:pPr>
              <a:t>41</a:t>
            </a:fld>
            <a:endParaRPr lang="en-US"/>
          </a:p>
        </p:txBody>
      </p:sp>
    </p:spTree>
    <p:extLst>
      <p:ext uri="{BB962C8B-B14F-4D97-AF65-F5344CB8AC3E}">
        <p14:creationId xmlns:p14="http://schemas.microsoft.com/office/powerpoint/2010/main" val="3916449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p:spPr>
        <p:txBody>
          <a:bodyPr/>
          <a:lstStyle/>
          <a:p>
            <a:endParaRPr lang="en-AU"/>
          </a:p>
        </p:txBody>
      </p:sp>
      <p:sp>
        <p:nvSpPr>
          <p:cNvPr id="4" name="Slide Number Placeholder 3"/>
          <p:cNvSpPr>
            <a:spLocks noGrp="1"/>
          </p:cNvSpPr>
          <p:nvPr>
            <p:ph type="sldNum" sz="quarter" idx="5"/>
          </p:nvPr>
        </p:nvSpPr>
        <p:spPr/>
        <p:txBody>
          <a:bodyPr/>
          <a:lstStyle/>
          <a:p>
            <a:pPr>
              <a:defRPr/>
            </a:pPr>
            <a:fld id="{EA1A9073-5110-4814-9841-C5ECA35273D0}" type="slidenum">
              <a:rPr lang="en-US" smtClean="0"/>
              <a:pPr>
                <a:defRPr/>
              </a:pPr>
              <a:t>49</a:t>
            </a:fld>
            <a:endParaRPr lang="en-US"/>
          </a:p>
        </p:txBody>
      </p:sp>
    </p:spTree>
    <p:extLst>
      <p:ext uri="{BB962C8B-B14F-4D97-AF65-F5344CB8AC3E}">
        <p14:creationId xmlns:p14="http://schemas.microsoft.com/office/powerpoint/2010/main" val="2250023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ltLang="en-US"/>
              <a:t>IBM Analytics</a:t>
            </a:r>
            <a:br>
              <a:rPr lang="en-US" altLang="en-US" sz="1200"/>
            </a:br>
            <a:r>
              <a:rPr lang="en-US" altLang="en-US"/>
              <a:t>© 2015 IBM Corporation</a:t>
            </a:r>
          </a:p>
        </p:txBody>
      </p:sp>
      <p:sp>
        <p:nvSpPr>
          <p:cNvPr id="5" name="Slide Number Placeholder 4"/>
          <p:cNvSpPr>
            <a:spLocks noGrp="1"/>
          </p:cNvSpPr>
          <p:nvPr>
            <p:ph type="sldNum" sz="quarter" idx="11"/>
          </p:nvPr>
        </p:nvSpPr>
        <p:spPr/>
        <p:txBody>
          <a:bodyPr/>
          <a:lstStyle/>
          <a:p>
            <a:pPr>
              <a:defRPr/>
            </a:pPr>
            <a:fld id="{2382E7ED-DEEF-454F-8739-56C75DD551F2}" type="slidenum">
              <a:rPr lang="en-US" altLang="en-US" smtClean="0"/>
              <a:pPr>
                <a:defRPr/>
              </a:pPr>
              <a:t>57</a:t>
            </a:fld>
            <a:endParaRPr lang="en-US" altLang="en-US"/>
          </a:p>
        </p:txBody>
      </p:sp>
    </p:spTree>
    <p:extLst>
      <p:ext uri="{BB962C8B-B14F-4D97-AF65-F5344CB8AC3E}">
        <p14:creationId xmlns:p14="http://schemas.microsoft.com/office/powerpoint/2010/main" val="4287372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ltLang="en-US"/>
              <a:t>IBM Analytics</a:t>
            </a:r>
            <a:br>
              <a:rPr lang="en-US" altLang="en-US" sz="1200"/>
            </a:br>
            <a:r>
              <a:rPr lang="en-US" altLang="en-US"/>
              <a:t>© 2015 IBM Corporation</a:t>
            </a:r>
          </a:p>
        </p:txBody>
      </p:sp>
      <p:sp>
        <p:nvSpPr>
          <p:cNvPr id="5" name="Slide Number Placeholder 4"/>
          <p:cNvSpPr>
            <a:spLocks noGrp="1"/>
          </p:cNvSpPr>
          <p:nvPr>
            <p:ph type="sldNum" sz="quarter" idx="11"/>
          </p:nvPr>
        </p:nvSpPr>
        <p:spPr/>
        <p:txBody>
          <a:bodyPr/>
          <a:lstStyle/>
          <a:p>
            <a:pPr>
              <a:defRPr/>
            </a:pPr>
            <a:fld id="{2382E7ED-DEEF-454F-8739-56C75DD551F2}" type="slidenum">
              <a:rPr lang="en-US" altLang="en-US" smtClean="0"/>
              <a:pPr>
                <a:defRPr/>
              </a:pPr>
              <a:t>58</a:t>
            </a:fld>
            <a:endParaRPr lang="en-US" altLang="en-US"/>
          </a:p>
        </p:txBody>
      </p:sp>
    </p:spTree>
    <p:extLst>
      <p:ext uri="{BB962C8B-B14F-4D97-AF65-F5344CB8AC3E}">
        <p14:creationId xmlns:p14="http://schemas.microsoft.com/office/powerpoint/2010/main" val="688749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p:spPr>
        <p:txBody>
          <a:bodyPr/>
          <a:lstStyle/>
          <a:p>
            <a:endParaRPr lang="en-AU"/>
          </a:p>
        </p:txBody>
      </p:sp>
      <p:sp>
        <p:nvSpPr>
          <p:cNvPr id="4" name="Slide Number Placeholder 3"/>
          <p:cNvSpPr>
            <a:spLocks noGrp="1"/>
          </p:cNvSpPr>
          <p:nvPr>
            <p:ph type="sldNum" sz="quarter" idx="5"/>
          </p:nvPr>
        </p:nvSpPr>
        <p:spPr/>
        <p:txBody>
          <a:bodyPr/>
          <a:lstStyle/>
          <a:p>
            <a:pPr>
              <a:defRPr/>
            </a:pPr>
            <a:fld id="{EA1A9073-5110-4814-9841-C5ECA35273D0}" type="slidenum">
              <a:rPr lang="en-US" smtClean="0"/>
              <a:pPr>
                <a:defRPr/>
              </a:pPr>
              <a:t>60</a:t>
            </a:fld>
            <a:endParaRPr lang="en-US"/>
          </a:p>
        </p:txBody>
      </p:sp>
    </p:spTree>
    <p:extLst>
      <p:ext uri="{BB962C8B-B14F-4D97-AF65-F5344CB8AC3E}">
        <p14:creationId xmlns:p14="http://schemas.microsoft.com/office/powerpoint/2010/main" val="704697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p:spPr>
        <p:txBody>
          <a:bodyPr/>
          <a:lstStyle/>
          <a:p>
            <a:endParaRPr lang="en-AU"/>
          </a:p>
        </p:txBody>
      </p:sp>
      <p:sp>
        <p:nvSpPr>
          <p:cNvPr id="4" name="Slide Number Placeholder 3"/>
          <p:cNvSpPr>
            <a:spLocks noGrp="1"/>
          </p:cNvSpPr>
          <p:nvPr>
            <p:ph type="sldNum" sz="quarter" idx="5"/>
          </p:nvPr>
        </p:nvSpPr>
        <p:spPr/>
        <p:txBody>
          <a:bodyPr/>
          <a:lstStyle/>
          <a:p>
            <a:pPr>
              <a:defRPr/>
            </a:pPr>
            <a:fld id="{EA1A9073-5110-4814-9841-C5ECA35273D0}" type="slidenum">
              <a:rPr lang="en-US" smtClean="0"/>
              <a:pPr>
                <a:defRPr/>
              </a:pPr>
              <a:t>65</a:t>
            </a:fld>
            <a:endParaRPr lang="en-US"/>
          </a:p>
        </p:txBody>
      </p:sp>
    </p:spTree>
    <p:extLst>
      <p:ext uri="{BB962C8B-B14F-4D97-AF65-F5344CB8AC3E}">
        <p14:creationId xmlns:p14="http://schemas.microsoft.com/office/powerpoint/2010/main" val="1904356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txBox="1">
            <a:spLocks noGrp="1"/>
          </p:cNvSpPr>
          <p:nvPr>
            <p:ph type="body" idx="1"/>
          </p:nvPr>
        </p:nvSpPr>
        <p:spPr>
          <a:noFill/>
          <a:ln/>
        </p:spPr>
        <p:txBody>
          <a:bodyPr/>
          <a:lstStyle/>
          <a:p>
            <a:endParaRPr lang="en-US">
              <a:cs typeface="Arial" charset="0"/>
            </a:endParaRPr>
          </a:p>
        </p:txBody>
      </p:sp>
      <p:sp>
        <p:nvSpPr>
          <p:cNvPr id="61444" name="Slide Number Placeholder 3"/>
          <p:cNvSpPr>
            <a:spLocks noGrp="1"/>
          </p:cNvSpPr>
          <p:nvPr>
            <p:ph type="sldNum" sz="quarter" idx="5"/>
          </p:nvPr>
        </p:nvSpPr>
        <p:spPr>
          <a:xfrm>
            <a:off x="-92013" y="-210349"/>
            <a:ext cx="184025" cy="255203"/>
          </a:xfrm>
          <a:noFill/>
        </p:spPr>
        <p:txBody>
          <a:bodyPr/>
          <a:lstStyle/>
          <a:p>
            <a:pPr>
              <a:buFont typeface="Arial" charset="0"/>
              <a:buNone/>
            </a:pPr>
            <a:fld id="{855F2B1A-4F57-4A7F-807B-D612195497EE}" type="slidenum">
              <a:rPr lang="en-CA" smtClean="0">
                <a:latin typeface="Arial" charset="0"/>
                <a:ea typeface="ＭＳ Ｐゴシック" pitchFamily="34" charset="-128"/>
              </a:rPr>
              <a:pPr>
                <a:buFont typeface="Arial" charset="0"/>
                <a:buNone/>
              </a:pPr>
              <a:t>68</a:t>
            </a:fld>
            <a:endParaRPr lang="en-CA">
              <a:latin typeface="Arial" charset="0"/>
              <a:ea typeface="ＭＳ Ｐゴシック" pitchFamily="34" charset="-128"/>
            </a:endParaRPr>
          </a:p>
        </p:txBody>
      </p:sp>
    </p:spTree>
    <p:extLst>
      <p:ext uri="{BB962C8B-B14F-4D97-AF65-F5344CB8AC3E}">
        <p14:creationId xmlns:p14="http://schemas.microsoft.com/office/powerpoint/2010/main" val="2676452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p:spPr>
        <p:txBody>
          <a:bodyPr/>
          <a:lstStyle/>
          <a:p>
            <a:endParaRPr lang="en-AU"/>
          </a:p>
        </p:txBody>
      </p:sp>
      <p:sp>
        <p:nvSpPr>
          <p:cNvPr id="4" name="Slide Number Placeholder 3"/>
          <p:cNvSpPr>
            <a:spLocks noGrp="1"/>
          </p:cNvSpPr>
          <p:nvPr>
            <p:ph type="sldNum" sz="quarter" idx="5"/>
          </p:nvPr>
        </p:nvSpPr>
        <p:spPr/>
        <p:txBody>
          <a:bodyPr/>
          <a:lstStyle/>
          <a:p>
            <a:pPr>
              <a:defRPr/>
            </a:pPr>
            <a:fld id="{EA1A9073-5110-4814-9841-C5ECA35273D0}" type="slidenum">
              <a:rPr lang="en-US" smtClean="0"/>
              <a:pPr>
                <a:defRPr/>
              </a:pPr>
              <a:t>2</a:t>
            </a:fld>
            <a:endParaRPr lang="en-US"/>
          </a:p>
        </p:txBody>
      </p:sp>
    </p:spTree>
    <p:extLst>
      <p:ext uri="{BB962C8B-B14F-4D97-AF65-F5344CB8AC3E}">
        <p14:creationId xmlns:p14="http://schemas.microsoft.com/office/powerpoint/2010/main" val="2987067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p:spPr>
        <p:txBody>
          <a:bodyPr/>
          <a:lstStyle/>
          <a:p>
            <a:endParaRPr lang="en-AU"/>
          </a:p>
        </p:txBody>
      </p:sp>
      <p:sp>
        <p:nvSpPr>
          <p:cNvPr id="4" name="Slide Number Placeholder 3"/>
          <p:cNvSpPr>
            <a:spLocks noGrp="1"/>
          </p:cNvSpPr>
          <p:nvPr>
            <p:ph type="sldNum" sz="quarter" idx="5"/>
          </p:nvPr>
        </p:nvSpPr>
        <p:spPr/>
        <p:txBody>
          <a:bodyPr/>
          <a:lstStyle/>
          <a:p>
            <a:pPr>
              <a:defRPr/>
            </a:pPr>
            <a:fld id="{EA1A9073-5110-4814-9841-C5ECA35273D0}" type="slidenum">
              <a:rPr lang="en-US" smtClean="0"/>
              <a:pPr>
                <a:defRPr/>
              </a:pPr>
              <a:t>6</a:t>
            </a:fld>
            <a:endParaRPr lang="en-US"/>
          </a:p>
        </p:txBody>
      </p:sp>
    </p:spTree>
    <p:extLst>
      <p:ext uri="{BB962C8B-B14F-4D97-AF65-F5344CB8AC3E}">
        <p14:creationId xmlns:p14="http://schemas.microsoft.com/office/powerpoint/2010/main" val="151208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p:spPr>
        <p:txBody>
          <a:bodyPr/>
          <a:lstStyle/>
          <a:p>
            <a:endParaRPr lang="en-AU"/>
          </a:p>
        </p:txBody>
      </p:sp>
      <p:sp>
        <p:nvSpPr>
          <p:cNvPr id="4" name="Slide Number Placeholder 3"/>
          <p:cNvSpPr>
            <a:spLocks noGrp="1"/>
          </p:cNvSpPr>
          <p:nvPr>
            <p:ph type="sldNum" sz="quarter" idx="5"/>
          </p:nvPr>
        </p:nvSpPr>
        <p:spPr/>
        <p:txBody>
          <a:bodyPr/>
          <a:lstStyle/>
          <a:p>
            <a:pPr>
              <a:defRPr/>
            </a:pPr>
            <a:fld id="{EA1A9073-5110-4814-9841-C5ECA35273D0}" type="slidenum">
              <a:rPr lang="en-US" smtClean="0"/>
              <a:pPr>
                <a:defRPr/>
              </a:pPr>
              <a:t>13</a:t>
            </a:fld>
            <a:endParaRPr lang="en-US"/>
          </a:p>
        </p:txBody>
      </p:sp>
    </p:spTree>
    <p:extLst>
      <p:ext uri="{BB962C8B-B14F-4D97-AF65-F5344CB8AC3E}">
        <p14:creationId xmlns:p14="http://schemas.microsoft.com/office/powerpoint/2010/main" val="75216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p:spPr>
        <p:txBody>
          <a:bodyPr/>
          <a:lstStyle/>
          <a:p>
            <a:endParaRPr lang="en-AU"/>
          </a:p>
        </p:txBody>
      </p:sp>
      <p:sp>
        <p:nvSpPr>
          <p:cNvPr id="4" name="Slide Number Placeholder 3"/>
          <p:cNvSpPr>
            <a:spLocks noGrp="1"/>
          </p:cNvSpPr>
          <p:nvPr>
            <p:ph type="sldNum" sz="quarter" idx="5"/>
          </p:nvPr>
        </p:nvSpPr>
        <p:spPr/>
        <p:txBody>
          <a:bodyPr/>
          <a:lstStyle/>
          <a:p>
            <a:pPr>
              <a:defRPr/>
            </a:pPr>
            <a:fld id="{EA1A9073-5110-4814-9841-C5ECA35273D0}" type="slidenum">
              <a:rPr lang="en-US" smtClean="0"/>
              <a:pPr>
                <a:defRPr/>
              </a:pPr>
              <a:t>15</a:t>
            </a:fld>
            <a:endParaRPr lang="en-US"/>
          </a:p>
        </p:txBody>
      </p:sp>
    </p:spTree>
    <p:extLst>
      <p:ext uri="{BB962C8B-B14F-4D97-AF65-F5344CB8AC3E}">
        <p14:creationId xmlns:p14="http://schemas.microsoft.com/office/powerpoint/2010/main" val="3532361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ltLang="en-US"/>
              <a:t>IBM Analytics</a:t>
            </a:r>
            <a:br>
              <a:rPr lang="en-US" altLang="en-US" sz="1200"/>
            </a:br>
            <a:r>
              <a:rPr lang="en-US" altLang="en-US"/>
              <a:t>© 2015 IBM Corporation</a:t>
            </a:r>
          </a:p>
        </p:txBody>
      </p:sp>
      <p:sp>
        <p:nvSpPr>
          <p:cNvPr id="5" name="Slide Number Placeholder 4"/>
          <p:cNvSpPr>
            <a:spLocks noGrp="1"/>
          </p:cNvSpPr>
          <p:nvPr>
            <p:ph type="sldNum" sz="quarter" idx="11"/>
          </p:nvPr>
        </p:nvSpPr>
        <p:spPr/>
        <p:txBody>
          <a:bodyPr/>
          <a:lstStyle/>
          <a:p>
            <a:pPr>
              <a:defRPr/>
            </a:pPr>
            <a:fld id="{2382E7ED-DEEF-454F-8739-56C75DD551F2}" type="slidenum">
              <a:rPr lang="en-US" altLang="en-US" smtClean="0"/>
              <a:pPr>
                <a:defRPr/>
              </a:pPr>
              <a:t>19</a:t>
            </a:fld>
            <a:endParaRPr lang="en-US" altLang="en-US"/>
          </a:p>
        </p:txBody>
      </p:sp>
    </p:spTree>
    <p:extLst>
      <p:ext uri="{BB962C8B-B14F-4D97-AF65-F5344CB8AC3E}">
        <p14:creationId xmlns:p14="http://schemas.microsoft.com/office/powerpoint/2010/main" val="729372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ltLang="en-US"/>
              <a:t>IBM Analytics</a:t>
            </a:r>
            <a:br>
              <a:rPr lang="en-US" altLang="en-US" sz="1200"/>
            </a:br>
            <a:r>
              <a:rPr lang="en-US" altLang="en-US"/>
              <a:t>© 2015 IBM Corporation</a:t>
            </a:r>
          </a:p>
        </p:txBody>
      </p:sp>
      <p:sp>
        <p:nvSpPr>
          <p:cNvPr id="5" name="Slide Number Placeholder 4"/>
          <p:cNvSpPr>
            <a:spLocks noGrp="1"/>
          </p:cNvSpPr>
          <p:nvPr>
            <p:ph type="sldNum" sz="quarter" idx="11"/>
          </p:nvPr>
        </p:nvSpPr>
        <p:spPr/>
        <p:txBody>
          <a:bodyPr/>
          <a:lstStyle/>
          <a:p>
            <a:pPr>
              <a:defRPr/>
            </a:pPr>
            <a:fld id="{2382E7ED-DEEF-454F-8739-56C75DD551F2}" type="slidenum">
              <a:rPr lang="en-US" altLang="en-US" smtClean="0"/>
              <a:pPr>
                <a:defRPr/>
              </a:pPr>
              <a:t>23</a:t>
            </a:fld>
            <a:endParaRPr lang="en-US" altLang="en-US"/>
          </a:p>
        </p:txBody>
      </p:sp>
    </p:spTree>
    <p:extLst>
      <p:ext uri="{BB962C8B-B14F-4D97-AF65-F5344CB8AC3E}">
        <p14:creationId xmlns:p14="http://schemas.microsoft.com/office/powerpoint/2010/main" val="276714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ltLang="en-US"/>
              <a:t>IBM Analytics</a:t>
            </a:r>
            <a:br>
              <a:rPr lang="en-US" altLang="en-US" sz="1200"/>
            </a:br>
            <a:r>
              <a:rPr lang="en-US" altLang="en-US"/>
              <a:t>© 2015 IBM Corporation</a:t>
            </a:r>
          </a:p>
        </p:txBody>
      </p:sp>
      <p:sp>
        <p:nvSpPr>
          <p:cNvPr id="5" name="Slide Number Placeholder 4"/>
          <p:cNvSpPr>
            <a:spLocks noGrp="1"/>
          </p:cNvSpPr>
          <p:nvPr>
            <p:ph type="sldNum" sz="quarter" idx="11"/>
          </p:nvPr>
        </p:nvSpPr>
        <p:spPr/>
        <p:txBody>
          <a:bodyPr/>
          <a:lstStyle/>
          <a:p>
            <a:pPr>
              <a:defRPr/>
            </a:pPr>
            <a:fld id="{2382E7ED-DEEF-454F-8739-56C75DD551F2}" type="slidenum">
              <a:rPr lang="en-US" altLang="en-US" smtClean="0"/>
              <a:pPr>
                <a:defRPr/>
              </a:pPr>
              <a:t>24</a:t>
            </a:fld>
            <a:endParaRPr lang="en-US" altLang="en-US"/>
          </a:p>
        </p:txBody>
      </p:sp>
    </p:spTree>
    <p:extLst>
      <p:ext uri="{BB962C8B-B14F-4D97-AF65-F5344CB8AC3E}">
        <p14:creationId xmlns:p14="http://schemas.microsoft.com/office/powerpoint/2010/main" val="3699226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p:spPr>
        <p:txBody>
          <a:bodyPr/>
          <a:lstStyle/>
          <a:p>
            <a:endParaRPr lang="en-AU"/>
          </a:p>
        </p:txBody>
      </p:sp>
      <p:sp>
        <p:nvSpPr>
          <p:cNvPr id="4" name="Slide Number Placeholder 3"/>
          <p:cNvSpPr>
            <a:spLocks noGrp="1"/>
          </p:cNvSpPr>
          <p:nvPr>
            <p:ph type="sldNum" sz="quarter" idx="5"/>
          </p:nvPr>
        </p:nvSpPr>
        <p:spPr/>
        <p:txBody>
          <a:bodyPr/>
          <a:lstStyle/>
          <a:p>
            <a:pPr>
              <a:defRPr/>
            </a:pPr>
            <a:fld id="{EA1A9073-5110-4814-9841-C5ECA35273D0}" type="slidenum">
              <a:rPr lang="en-US" smtClean="0"/>
              <a:pPr>
                <a:defRPr/>
              </a:pPr>
              <a:t>25</a:t>
            </a:fld>
            <a:endParaRPr lang="en-US"/>
          </a:p>
        </p:txBody>
      </p:sp>
    </p:spTree>
    <p:extLst>
      <p:ext uri="{BB962C8B-B14F-4D97-AF65-F5344CB8AC3E}">
        <p14:creationId xmlns:p14="http://schemas.microsoft.com/office/powerpoint/2010/main" val="3473711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ibm_sp_lockup_western-02"/>
          <p:cNvPicPr>
            <a:picLocks noChangeAspect="1" noChangeArrowheads="1"/>
          </p:cNvPicPr>
          <p:nvPr/>
        </p:nvPicPr>
        <p:blipFill>
          <a:blip r:embed="rId2"/>
          <a:srcRect/>
          <a:stretch>
            <a:fillRect/>
          </a:stretch>
        </p:blipFill>
        <p:spPr bwMode="auto">
          <a:xfrm>
            <a:off x="7889875" y="511175"/>
            <a:ext cx="1060450" cy="403225"/>
          </a:xfrm>
          <a:prstGeom prst="rect">
            <a:avLst/>
          </a:prstGeom>
          <a:noFill/>
          <a:ln w="9525">
            <a:noFill/>
            <a:miter lim="800000"/>
            <a:headEnd/>
            <a:tailEnd/>
          </a:ln>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p:spPr>
        <p:txBody>
          <a:bodyPr/>
          <a:lstStyle/>
          <a:p>
            <a:endParaRPr lang="en-US"/>
          </a:p>
        </p:txBody>
      </p:sp>
      <p:sp>
        <p:nvSpPr>
          <p:cNvPr id="6" name="Rectangle 6"/>
          <p:cNvSpPr>
            <a:spLocks noChangeArrowheads="1"/>
          </p:cNvSpPr>
          <p:nvPr/>
        </p:nvSpPr>
        <p:spPr bwMode="black">
          <a:xfrm>
            <a:off x="59467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900" dirty="0"/>
              <a:t>© 2017 IBM Corporation</a:t>
            </a:r>
          </a:p>
        </p:txBody>
      </p:sp>
      <p:pic>
        <p:nvPicPr>
          <p:cNvPr id="7" name="Picture 12" descr="BDA_PPT_color_4x3_white"/>
          <p:cNvPicPr>
            <a:picLocks noChangeAspect="1" noChangeArrowheads="1"/>
          </p:cNvPicPr>
          <p:nvPr userDrawn="1"/>
        </p:nvPicPr>
        <p:blipFill>
          <a:blip r:embed="rId3"/>
          <a:srcRect/>
          <a:stretch>
            <a:fillRect/>
          </a:stretch>
        </p:blipFill>
        <p:spPr bwMode="auto">
          <a:xfrm>
            <a:off x="255588" y="3683000"/>
            <a:ext cx="8631237" cy="2590800"/>
          </a:xfrm>
          <a:prstGeom prst="rect">
            <a:avLst/>
          </a:prstGeom>
          <a:noFill/>
          <a:ln w="9525">
            <a:noFill/>
            <a:miter lim="800000"/>
            <a:headEnd/>
            <a:tailEnd/>
          </a:ln>
        </p:spPr>
      </p:pic>
      <p:pic>
        <p:nvPicPr>
          <p:cNvPr id="8" name="Picture 13" descr="Analytics-pos-inline.png"/>
          <p:cNvPicPr>
            <a:picLocks noChangeAspect="1"/>
          </p:cNvPicPr>
          <p:nvPr userDrawn="1"/>
        </p:nvPicPr>
        <p:blipFill>
          <a:blip r:embed="rId4">
            <a:clrChange>
              <a:clrFrom>
                <a:srgbClr val="FFFFFF"/>
              </a:clrFrom>
              <a:clrTo>
                <a:srgbClr val="FFFFFF">
                  <a:alpha val="0"/>
                </a:srgbClr>
              </a:clrTo>
            </a:clrChange>
          </a:blip>
          <a:srcRect/>
          <a:stretch>
            <a:fillRect/>
          </a:stretch>
        </p:blipFill>
        <p:spPr bwMode="auto">
          <a:xfrm>
            <a:off x="150813" y="606425"/>
            <a:ext cx="1209675" cy="341313"/>
          </a:xfrm>
          <a:prstGeom prst="rect">
            <a:avLst/>
          </a:prstGeom>
          <a:noFill/>
          <a:ln w="9525">
            <a:noFill/>
            <a:miter lim="800000"/>
            <a:headEnd/>
            <a:tailEnd/>
          </a:ln>
        </p:spPr>
      </p:pic>
      <p:sp>
        <p:nvSpPr>
          <p:cNvPr id="28674" name="Rectangle 2"/>
          <p:cNvSpPr>
            <a:spLocks noGrp="1" noChangeArrowheads="1"/>
          </p:cNvSpPr>
          <p:nvPr>
            <p:ph type="ctrTitle"/>
          </p:nvPr>
        </p:nvSpPr>
        <p:spPr>
          <a:xfrm>
            <a:off x="227013" y="2343150"/>
            <a:ext cx="8181975" cy="1077913"/>
          </a:xfrm>
        </p:spPr>
        <p:txBody>
          <a:bodyPr anchor="b"/>
          <a:lstStyle>
            <a:lvl1pPr>
              <a:defRPr sz="3500"/>
            </a:lvl1pPr>
          </a:lstStyle>
          <a:p>
            <a:pPr lvl="0"/>
            <a:r>
              <a:rPr lang="en-US" noProof="0"/>
              <a:t>Click to edit master title style</a:t>
            </a:r>
          </a:p>
        </p:txBody>
      </p:sp>
      <p:sp>
        <p:nvSpPr>
          <p:cNvPr id="28677" name="Rectangle 5"/>
          <p:cNvSpPr>
            <a:spLocks noGrp="1" noChangeArrowheads="1"/>
          </p:cNvSpPr>
          <p:nvPr>
            <p:ph type="subTitle" sz="quarter" idx="1"/>
          </p:nvPr>
        </p:nvSpPr>
        <p:spPr>
          <a:xfrm>
            <a:off x="249238" y="917575"/>
            <a:ext cx="4805362" cy="492125"/>
          </a:xfrm>
        </p:spPr>
        <p:txBody>
          <a:bodyPr anchor="b"/>
          <a:lstStyle>
            <a:lvl1pPr marL="0" indent="0">
              <a:buFont typeface="Wingdings" charset="0"/>
              <a:buNone/>
              <a:defRPr sz="1100"/>
            </a:lvl1pPr>
          </a:lstStyle>
          <a:p>
            <a:pPr lvl="0"/>
            <a:r>
              <a:rPr lang="en-US" noProof="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524324" cy="1004888"/>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606490"/>
            <a:ext cx="2135187" cy="57625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65113" y="593725"/>
            <a:ext cx="6257925"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514993" cy="100488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2" y="593725"/>
            <a:ext cx="8514993" cy="1004888"/>
          </a:xfrm>
        </p:spPr>
        <p:txBody>
          <a:bodyPr/>
          <a:lstStyle/>
          <a:p>
            <a:r>
              <a:rPr lang="en-US"/>
              <a:t>Click to edit Master title style</a:t>
            </a:r>
          </a:p>
        </p:txBody>
      </p:sp>
      <p:sp>
        <p:nvSpPr>
          <p:cNvPr id="3" name="Content Placeholder 2"/>
          <p:cNvSpPr>
            <a:spLocks noGrp="1"/>
          </p:cNvSpPr>
          <p:nvPr>
            <p:ph sz="half" idx="1"/>
          </p:nvPr>
        </p:nvSpPr>
        <p:spPr>
          <a:xfrm>
            <a:off x="266700"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43812"/>
            <a:ext cx="8220269" cy="77382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328381" cy="1004888"/>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49" y="273050"/>
            <a:ext cx="506509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65113" y="593725"/>
            <a:ext cx="8545512" cy="100488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66700" y="1873250"/>
            <a:ext cx="8542338" cy="44958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8" name="Line 4"/>
          <p:cNvSpPr>
            <a:spLocks noChangeShapeType="1"/>
          </p:cNvSpPr>
          <p:nvPr/>
        </p:nvSpPr>
        <p:spPr bwMode="auto">
          <a:xfrm>
            <a:off x="258763" y="549275"/>
            <a:ext cx="8620125" cy="0"/>
          </a:xfrm>
          <a:prstGeom prst="line">
            <a:avLst/>
          </a:prstGeom>
          <a:noFill/>
          <a:ln w="9525">
            <a:solidFill>
              <a:srgbClr val="000000"/>
            </a:solidFill>
            <a:round/>
            <a:headEnd/>
            <a:tailEnd/>
          </a:ln>
        </p:spPr>
        <p:txBody>
          <a:bodyPr/>
          <a:lstStyle/>
          <a:p>
            <a:endParaRPr lang="en-US"/>
          </a:p>
        </p:txBody>
      </p:sp>
      <p:sp>
        <p:nvSpPr>
          <p:cNvPr id="1029"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900" dirty="0"/>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p:spPr>
        <p:txBody>
          <a:bodyPr/>
          <a:lstStyle>
            <a:lvl1pPr>
              <a:defRPr>
                <a:solidFill>
                  <a:schemeClr val="tx1"/>
                </a:solidFill>
                <a:latin typeface="Arial" charset="0"/>
                <a:ea typeface="MS PGothic" pitchFamily="34" charset="-128"/>
              </a:defRPr>
            </a:lvl1pPr>
            <a:lvl2pPr marL="742950" indent="-285750">
              <a:defRPr>
                <a:solidFill>
                  <a:schemeClr val="tx1"/>
                </a:solidFill>
                <a:latin typeface="Arial" charset="0"/>
                <a:ea typeface="MS PGothic" pitchFamily="34" charset="-128"/>
              </a:defRPr>
            </a:lvl2pPr>
            <a:lvl3pPr marL="1143000" indent="-228600">
              <a:defRPr>
                <a:solidFill>
                  <a:schemeClr val="tx1"/>
                </a:solidFill>
                <a:latin typeface="Arial" charset="0"/>
                <a:ea typeface="MS PGothic" pitchFamily="34" charset="-128"/>
              </a:defRPr>
            </a:lvl3pPr>
            <a:lvl4pPr marL="1600200" indent="-228600">
              <a:defRPr>
                <a:solidFill>
                  <a:schemeClr val="tx1"/>
                </a:solidFill>
                <a:latin typeface="Arial" charset="0"/>
                <a:ea typeface="MS PGothic" pitchFamily="34" charset="-128"/>
              </a:defRPr>
            </a:lvl4pPr>
            <a:lvl5pPr marL="2057400" indent="-22860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defRPr/>
            </a:pPr>
            <a:fld id="{BFB240D4-EC15-47C0-8781-361225263ECB}" type="slidenum">
              <a:rPr lang="en-US" altLang="en-US" sz="1000" smtClean="0"/>
              <a:pPr eaLnBrk="1" hangingPunct="1">
                <a:defRPr/>
              </a:pPr>
              <a:t>‹#›</a:t>
            </a:fld>
            <a:endParaRPr lang="en-US" altLang="en-US" sz="1000"/>
          </a:p>
        </p:txBody>
      </p:sp>
      <p:pic>
        <p:nvPicPr>
          <p:cNvPr id="1031" name="Picture 7" descr="ibm_sp_lockup_western-02"/>
          <p:cNvPicPr>
            <a:picLocks noChangeAspect="1" noChangeArrowheads="1"/>
          </p:cNvPicPr>
          <p:nvPr/>
        </p:nvPicPr>
        <p:blipFill>
          <a:blip r:embed="rId13"/>
          <a:srcRect/>
          <a:stretch>
            <a:fillRect/>
          </a:stretch>
        </p:blipFill>
        <p:spPr bwMode="auto">
          <a:xfrm>
            <a:off x="7889875" y="150813"/>
            <a:ext cx="1060450" cy="403225"/>
          </a:xfrm>
          <a:prstGeom prst="rect">
            <a:avLst/>
          </a:prstGeom>
          <a:noFill/>
          <a:ln w="9525">
            <a:noFill/>
            <a:miter lim="800000"/>
            <a:headEnd/>
            <a:tailEnd/>
          </a:ln>
        </p:spPr>
      </p:pic>
      <p:pic>
        <p:nvPicPr>
          <p:cNvPr id="1032" name="Picture 9" descr="Analytics-pos-inline.png"/>
          <p:cNvPicPr>
            <a:picLocks noChangeAspect="1"/>
          </p:cNvPicPr>
          <p:nvPr userDrawn="1"/>
        </p:nvPicPr>
        <p:blipFill>
          <a:blip r:embed="rId14">
            <a:clrChange>
              <a:clrFrom>
                <a:srgbClr val="FFFFFF"/>
              </a:clrFrom>
              <a:clrTo>
                <a:srgbClr val="FFFFFF">
                  <a:alpha val="0"/>
                </a:srgbClr>
              </a:clrTo>
            </a:clrChange>
          </a:blip>
          <a:srcRect/>
          <a:stretch>
            <a:fillRect/>
          </a:stretch>
        </p:blipFill>
        <p:spPr bwMode="auto">
          <a:xfrm>
            <a:off x="150813" y="257175"/>
            <a:ext cx="1209675" cy="34131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53"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pitchFamily="2" charset="2"/>
        <a:buChar char="§"/>
        <a:defRPr sz="1600">
          <a:solidFill>
            <a:srgbClr val="000000"/>
          </a:solidFill>
          <a:latin typeface="+mn-lt"/>
          <a:ea typeface="MS PGothic" panose="020B0600070205080204" pitchFamily="34" charset="-128"/>
          <a:cs typeface="+mn-cs"/>
        </a:defRPr>
      </a:lvl1pPr>
      <a:lvl2pPr marL="515938" indent="-225425" algn="l" rtl="0" eaLnBrk="0" fontAlgn="base" hangingPunct="0">
        <a:spcBef>
          <a:spcPct val="20000"/>
        </a:spcBef>
        <a:spcAft>
          <a:spcPct val="0"/>
        </a:spcAft>
        <a:buClr>
          <a:schemeClr val="tx1"/>
        </a:buClr>
        <a:buFont typeface="Symbol" pitchFamily="18" charset="2"/>
        <a:buChar char="-"/>
        <a:defRPr sz="1600">
          <a:solidFill>
            <a:schemeClr val="tx1"/>
          </a:solidFill>
          <a:latin typeface="+mn-lt"/>
          <a:ea typeface="MS PGothic" panose="020B0600070205080204"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anose="020B0600070205080204" pitchFamily="34" charset="-128"/>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mailto:askibmst@ca.ibm.co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hyperlink" Target="mailto:askibmst@ca.ibm.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304.ibm.com/partnerworld/wps/servlet/mem/ContentHandler/pw_com_sfw_ba-cloud_concierge?cmrec=recommendation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emo.ibmcloud.com/DC3KWEB/Account/Logi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677180" y="2166425"/>
            <a:ext cx="7214796" cy="1254638"/>
          </a:xfrm>
        </p:spPr>
        <p:txBody>
          <a:bodyPr/>
          <a:lstStyle/>
          <a:p>
            <a:pPr eaLnBrk="1" hangingPunct="1"/>
            <a:r>
              <a:rPr lang="en-US" b="1" i="1" dirty="0">
                <a:solidFill>
                  <a:srgbClr val="008CC4"/>
                </a:solidFill>
              </a:rPr>
              <a:t>Cloud Concierge Program  Platform for POC &amp; DEMO’s </a:t>
            </a:r>
            <a:endParaRPr lang="en-US" altLang="en-US" dirty="0">
              <a:solidFill>
                <a:srgbClr val="008CC4"/>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2956" y="1285875"/>
            <a:ext cx="5032010" cy="5419619"/>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4667507" y="1195594"/>
            <a:ext cx="4476493" cy="5662406"/>
          </a:xfrm>
          <a:prstGeom prst="rect">
            <a:avLst/>
          </a:prstGeom>
          <a:noFill/>
          <a:ln w="9525">
            <a:noFill/>
            <a:miter lim="800000"/>
            <a:headEnd/>
            <a:tailEnd/>
          </a:ln>
        </p:spPr>
      </p:pic>
      <p:cxnSp>
        <p:nvCxnSpPr>
          <p:cNvPr id="5" name="Straight Arrow Connector 4"/>
          <p:cNvCxnSpPr/>
          <p:nvPr/>
        </p:nvCxnSpPr>
        <p:spPr>
          <a:xfrm rot="5400000" flipH="1" flipV="1">
            <a:off x="1628776" y="2667002"/>
            <a:ext cx="4105272" cy="3324225"/>
          </a:xfrm>
          <a:prstGeom prst="bentConnector3">
            <a:avLst>
              <a:gd name="adj1" fmla="val 580"/>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itle 3"/>
          <p:cNvSpPr txBox="1">
            <a:spLocks/>
          </p:cNvSpPr>
          <p:nvPr/>
        </p:nvSpPr>
        <p:spPr>
          <a:xfrm>
            <a:off x="436386" y="662088"/>
            <a:ext cx="5211939" cy="381000"/>
          </a:xfrm>
          <a:prstGeom prst="rect">
            <a:avLst/>
          </a:prstGeom>
        </p:spPr>
        <p:txBody>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sz="2000" kern="0" dirty="0">
                <a:solidFill>
                  <a:srgbClr val="008CC4"/>
                </a:solidFill>
              </a:rPr>
              <a:t>Registration process is simple if needed …</a:t>
            </a:r>
          </a:p>
        </p:txBody>
      </p:sp>
    </p:spTree>
    <p:extLst>
      <p:ext uri="{BB962C8B-B14F-4D97-AF65-F5344CB8AC3E}">
        <p14:creationId xmlns:p14="http://schemas.microsoft.com/office/powerpoint/2010/main" val="170764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28600" y="838199"/>
            <a:ext cx="8153400" cy="1057275"/>
          </a:xfrm>
        </p:spPr>
        <p:txBody>
          <a:bodyPr/>
          <a:lstStyle/>
          <a:p>
            <a:r>
              <a:rPr lang="en-US" sz="2800" dirty="0">
                <a:solidFill>
                  <a:srgbClr val="008CC4"/>
                </a:solidFill>
              </a:rPr>
              <a:t>First time a BP registers they get a message stating pending status …</a:t>
            </a:r>
          </a:p>
        </p:txBody>
      </p:sp>
      <p:pic>
        <p:nvPicPr>
          <p:cNvPr id="2" name="Picture 1"/>
          <p:cNvPicPr>
            <a:picLocks noChangeAspect="1"/>
          </p:cNvPicPr>
          <p:nvPr/>
        </p:nvPicPr>
        <p:blipFill>
          <a:blip r:embed="rId2"/>
          <a:stretch>
            <a:fillRect/>
          </a:stretch>
        </p:blipFill>
        <p:spPr>
          <a:xfrm>
            <a:off x="0" y="2234293"/>
            <a:ext cx="9048751" cy="2271032"/>
          </a:xfrm>
          <a:prstGeom prst="rect">
            <a:avLst/>
          </a:prstGeom>
        </p:spPr>
      </p:pic>
      <p:sp>
        <p:nvSpPr>
          <p:cNvPr id="11" name="Title 1"/>
          <p:cNvSpPr txBox="1">
            <a:spLocks/>
          </p:cNvSpPr>
          <p:nvPr/>
        </p:nvSpPr>
        <p:spPr bwMode="auto">
          <a:xfrm>
            <a:off x="228600" y="5029199"/>
            <a:ext cx="8153400" cy="1057275"/>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sz="2800" b="1" kern="0" dirty="0">
                <a:solidFill>
                  <a:srgbClr val="FF0000"/>
                </a:solidFill>
              </a:rPr>
              <a:t>MUST follow the instructions on this message above, account activation is NOT AUTOMATIC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67" y="571500"/>
            <a:ext cx="2664883" cy="1638300"/>
          </a:xfrm>
        </p:spPr>
        <p:txBody>
          <a:bodyPr/>
          <a:lstStyle/>
          <a:p>
            <a:r>
              <a:rPr lang="en-US" sz="2000" dirty="0">
                <a:solidFill>
                  <a:srgbClr val="008CC4"/>
                </a:solidFill>
              </a:rPr>
              <a:t>Please review and download word docs, ppts and videos found under this highlighted link</a:t>
            </a:r>
          </a:p>
        </p:txBody>
      </p:sp>
      <p:sp>
        <p:nvSpPr>
          <p:cNvPr id="6" name="Title 1"/>
          <p:cNvSpPr txBox="1">
            <a:spLocks/>
          </p:cNvSpPr>
          <p:nvPr/>
        </p:nvSpPr>
        <p:spPr bwMode="auto">
          <a:xfrm>
            <a:off x="5708384" y="3375993"/>
            <a:ext cx="3073665" cy="241520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8CC4"/>
                </a:solidFill>
                <a:effectLst/>
                <a:uLnTx/>
                <a:uFillTx/>
                <a:latin typeface="+mj-lt"/>
                <a:ea typeface="MS PGothic" panose="020B0600070205080204" pitchFamily="34" charset="-128"/>
                <a:cs typeface="+mj-cs"/>
              </a:rPr>
              <a:t>It is very likely your questions are already answered on</a:t>
            </a:r>
            <a:r>
              <a:rPr kumimoji="0" lang="en-US" sz="2000" b="0" i="0" u="none" strike="noStrike" kern="0" cap="none" spc="0" normalizeH="0" noProof="0" dirty="0">
                <a:ln>
                  <a:noFill/>
                </a:ln>
                <a:solidFill>
                  <a:srgbClr val="008CC4"/>
                </a:solidFill>
                <a:effectLst/>
                <a:uLnTx/>
                <a:uFillTx/>
                <a:latin typeface="+mj-lt"/>
                <a:ea typeface="MS PGothic" panose="020B0600070205080204" pitchFamily="34" charset="-128"/>
                <a:cs typeface="+mj-cs"/>
              </a:rPr>
              <a:t> these documents and/or explained in a video</a:t>
            </a:r>
            <a:endParaRPr kumimoji="0" lang="en-US" sz="2000" b="0" i="0" u="none" strike="noStrike" kern="0" cap="none" spc="0" normalizeH="0" baseline="0" noProof="0" dirty="0">
              <a:ln>
                <a:noFill/>
              </a:ln>
              <a:solidFill>
                <a:srgbClr val="008CC4"/>
              </a:solidFill>
              <a:effectLst/>
              <a:uLnTx/>
              <a:uFillTx/>
              <a:latin typeface="+mj-lt"/>
              <a:ea typeface="MS PGothic" panose="020B0600070205080204" pitchFamily="34" charset="-128"/>
              <a:cs typeface="+mj-cs"/>
            </a:endParaRPr>
          </a:p>
        </p:txBody>
      </p:sp>
      <p:pic>
        <p:nvPicPr>
          <p:cNvPr id="3" name="Picture 2"/>
          <p:cNvPicPr>
            <a:picLocks noChangeAspect="1"/>
          </p:cNvPicPr>
          <p:nvPr/>
        </p:nvPicPr>
        <p:blipFill>
          <a:blip r:embed="rId2"/>
          <a:stretch>
            <a:fillRect/>
          </a:stretch>
        </p:blipFill>
        <p:spPr>
          <a:xfrm>
            <a:off x="135467" y="2422112"/>
            <a:ext cx="5401733" cy="4322985"/>
          </a:xfrm>
          <a:prstGeom prst="rect">
            <a:avLst/>
          </a:prstGeom>
        </p:spPr>
      </p:pic>
      <p:pic>
        <p:nvPicPr>
          <p:cNvPr id="4" name="Picture 3"/>
          <p:cNvPicPr>
            <a:picLocks noChangeAspect="1"/>
          </p:cNvPicPr>
          <p:nvPr/>
        </p:nvPicPr>
        <p:blipFill>
          <a:blip r:embed="rId3"/>
          <a:stretch>
            <a:fillRect/>
          </a:stretch>
        </p:blipFill>
        <p:spPr>
          <a:xfrm>
            <a:off x="2800350" y="571500"/>
            <a:ext cx="6343650" cy="13049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0" descr="SAnalytics_PPT_MasterGraphics_1221-0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2" name="Text Box 8"/>
          <p:cNvSpPr txBox="1">
            <a:spLocks noChangeArrowheads="1"/>
          </p:cNvSpPr>
          <p:nvPr/>
        </p:nvSpPr>
        <p:spPr bwMode="auto">
          <a:xfrm>
            <a:off x="2004666" y="1653791"/>
            <a:ext cx="5134667" cy="3416320"/>
          </a:xfrm>
          <a:prstGeom prst="rect">
            <a:avLst/>
          </a:prstGeom>
          <a:noFill/>
          <a:ln w="9525">
            <a:noFill/>
            <a:miter lim="800000"/>
            <a:headEnd/>
            <a:tailEnd/>
          </a:ln>
        </p:spPr>
        <p:txBody>
          <a:bodyPr wrap="square">
            <a:spAutoFit/>
          </a:bodyPr>
          <a:lstStyle/>
          <a:p>
            <a:pPr algn="ctr">
              <a:spcBef>
                <a:spcPct val="50000"/>
              </a:spcBef>
            </a:pPr>
            <a:r>
              <a:rPr lang="en-US" sz="5400" dirty="0">
                <a:solidFill>
                  <a:schemeClr val="bg1"/>
                </a:solidFill>
              </a:rPr>
              <a:t>If you are looking for LONG TERM provisioning</a:t>
            </a:r>
            <a:endParaRPr lang="en-US" sz="4800" b="1" dirty="0">
              <a:solidFill>
                <a:schemeClr val="bg1"/>
              </a:solidFill>
            </a:endParaRPr>
          </a:p>
        </p:txBody>
      </p:sp>
    </p:spTree>
    <p:extLst>
      <p:ext uri="{BB962C8B-B14F-4D97-AF65-F5344CB8AC3E}">
        <p14:creationId xmlns:p14="http://schemas.microsoft.com/office/powerpoint/2010/main" val="79058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4288" y="1471959"/>
            <a:ext cx="7107027" cy="5025234"/>
          </a:xfrm>
          <a:prstGeom prst="rect">
            <a:avLst/>
          </a:prstGeom>
        </p:spPr>
      </p:pic>
      <p:sp>
        <p:nvSpPr>
          <p:cNvPr id="40962" name="Title 1"/>
          <p:cNvSpPr>
            <a:spLocks noGrp="1"/>
          </p:cNvSpPr>
          <p:nvPr>
            <p:ph type="title"/>
          </p:nvPr>
        </p:nvSpPr>
        <p:spPr>
          <a:xfrm>
            <a:off x="224288" y="533400"/>
            <a:ext cx="8255478" cy="838200"/>
          </a:xfrm>
        </p:spPr>
        <p:txBody>
          <a:bodyPr/>
          <a:lstStyle/>
          <a:p>
            <a:r>
              <a:rPr lang="en-US" dirty="0">
                <a:solidFill>
                  <a:srgbClr val="008CC4"/>
                </a:solidFill>
              </a:rPr>
              <a:t>Once logged into the main page, download the </a:t>
            </a:r>
            <a:r>
              <a:rPr lang="en-US" dirty="0" err="1">
                <a:solidFill>
                  <a:srgbClr val="008CC4"/>
                </a:solidFill>
              </a:rPr>
              <a:t>ppt</a:t>
            </a:r>
            <a:r>
              <a:rPr lang="en-US" dirty="0">
                <a:solidFill>
                  <a:srgbClr val="008CC4"/>
                </a:solidFill>
              </a:rPr>
              <a:t> that explains in detail what you can do if you have your own SoftLayer account</a:t>
            </a:r>
          </a:p>
        </p:txBody>
      </p:sp>
      <p:pic>
        <p:nvPicPr>
          <p:cNvPr id="2" name="Picture 1"/>
          <p:cNvPicPr>
            <a:picLocks noChangeAspect="1"/>
          </p:cNvPicPr>
          <p:nvPr/>
        </p:nvPicPr>
        <p:blipFill>
          <a:blip r:embed="rId3"/>
          <a:stretch>
            <a:fillRect/>
          </a:stretch>
        </p:blipFill>
        <p:spPr>
          <a:xfrm>
            <a:off x="3016998" y="5013550"/>
            <a:ext cx="5076825" cy="657225"/>
          </a:xfrm>
          <a:prstGeom prst="rect">
            <a:avLst/>
          </a:prstGeom>
          <a:ln w="28575">
            <a:solidFill>
              <a:srgbClr val="C00000"/>
            </a:solidFill>
          </a:ln>
        </p:spPr>
      </p:pic>
      <p:sp>
        <p:nvSpPr>
          <p:cNvPr id="3" name="Rounded Rectangle 2"/>
          <p:cNvSpPr/>
          <p:nvPr/>
        </p:nvSpPr>
        <p:spPr>
          <a:xfrm>
            <a:off x="1026431" y="6055742"/>
            <a:ext cx="2812211" cy="441451"/>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3" idx="3"/>
          </p:cNvCxnSpPr>
          <p:nvPr/>
        </p:nvCxnSpPr>
        <p:spPr>
          <a:xfrm flipV="1">
            <a:off x="3838642" y="5670776"/>
            <a:ext cx="1466603" cy="60569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a:stretch>
            <a:fillRect/>
          </a:stretch>
        </p:blipFill>
        <p:spPr>
          <a:xfrm>
            <a:off x="5236234" y="2729640"/>
            <a:ext cx="3907766" cy="1812678"/>
          </a:xfrm>
          <a:prstGeom prst="rect">
            <a:avLst/>
          </a:prstGeom>
          <a:ln w="28575">
            <a:solidFill>
              <a:srgbClr val="C00000"/>
            </a:solidFill>
          </a:ln>
        </p:spPr>
      </p:pic>
      <p:cxnSp>
        <p:nvCxnSpPr>
          <p:cNvPr id="13" name="Straight Arrow Connector 12"/>
          <p:cNvCxnSpPr>
            <a:endCxn id="11" idx="2"/>
          </p:cNvCxnSpPr>
          <p:nvPr/>
        </p:nvCxnSpPr>
        <p:spPr>
          <a:xfrm flipV="1">
            <a:off x="5555410" y="4542318"/>
            <a:ext cx="1634707" cy="47123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415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0" descr="SAnalytics_PPT_MasterGraphics_1221-0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2" name="Text Box 8"/>
          <p:cNvSpPr txBox="1">
            <a:spLocks noChangeArrowheads="1"/>
          </p:cNvSpPr>
          <p:nvPr/>
        </p:nvSpPr>
        <p:spPr bwMode="auto">
          <a:xfrm>
            <a:off x="2353061" y="1705550"/>
            <a:ext cx="4437878" cy="2585323"/>
          </a:xfrm>
          <a:prstGeom prst="rect">
            <a:avLst/>
          </a:prstGeom>
          <a:noFill/>
          <a:ln w="9525">
            <a:noFill/>
            <a:miter lim="800000"/>
            <a:headEnd/>
            <a:tailEnd/>
          </a:ln>
        </p:spPr>
        <p:txBody>
          <a:bodyPr wrap="square">
            <a:spAutoFit/>
          </a:bodyPr>
          <a:lstStyle/>
          <a:p>
            <a:pPr algn="ctr">
              <a:spcBef>
                <a:spcPct val="50000"/>
              </a:spcBef>
            </a:pPr>
            <a:r>
              <a:rPr lang="en-US" sz="5400" dirty="0">
                <a:solidFill>
                  <a:schemeClr val="bg1"/>
                </a:solidFill>
              </a:rPr>
              <a:t>Exploring the available assets</a:t>
            </a:r>
            <a:endParaRPr lang="en-US" sz="4800" b="1" dirty="0">
              <a:solidFill>
                <a:schemeClr val="bg1"/>
              </a:solidFill>
            </a:endParaRPr>
          </a:p>
        </p:txBody>
      </p:sp>
    </p:spTree>
    <p:extLst>
      <p:ext uri="{BB962C8B-B14F-4D97-AF65-F5344CB8AC3E}">
        <p14:creationId xmlns:p14="http://schemas.microsoft.com/office/powerpoint/2010/main" val="226922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57296"/>
            <a:ext cx="9118341" cy="2000303"/>
          </a:xfrm>
          <a:prstGeom prst="rect">
            <a:avLst/>
          </a:prstGeom>
        </p:spPr>
      </p:pic>
      <p:pic>
        <p:nvPicPr>
          <p:cNvPr id="3" name="Picture 2"/>
          <p:cNvPicPr>
            <a:picLocks noChangeAspect="1"/>
          </p:cNvPicPr>
          <p:nvPr/>
        </p:nvPicPr>
        <p:blipFill>
          <a:blip r:embed="rId3"/>
          <a:stretch>
            <a:fillRect/>
          </a:stretch>
        </p:blipFill>
        <p:spPr>
          <a:xfrm>
            <a:off x="907206" y="4051166"/>
            <a:ext cx="7096125" cy="1790700"/>
          </a:xfrm>
          <a:prstGeom prst="rect">
            <a:avLst/>
          </a:prstGeom>
        </p:spPr>
      </p:pic>
      <p:sp>
        <p:nvSpPr>
          <p:cNvPr id="4" name="Title 1"/>
          <p:cNvSpPr txBox="1">
            <a:spLocks/>
          </p:cNvSpPr>
          <p:nvPr/>
        </p:nvSpPr>
        <p:spPr>
          <a:xfrm>
            <a:off x="464611" y="746542"/>
            <a:ext cx="7638529" cy="517187"/>
          </a:xfrm>
          <a:prstGeom prst="rect">
            <a:avLst/>
          </a:prstGeom>
        </p:spPr>
        <p:txBody>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kern="0" dirty="0">
                <a:solidFill>
                  <a:srgbClr val="008CC4"/>
                </a:solidFill>
              </a:rPr>
              <a:t>First time you log in … you must accept these conditions</a:t>
            </a:r>
          </a:p>
          <a:p>
            <a:endParaRPr lang="en-US" kern="0" dirty="0">
              <a:solidFill>
                <a:srgbClr val="008CC4"/>
              </a:solidFill>
            </a:endParaRPr>
          </a:p>
        </p:txBody>
      </p:sp>
    </p:spTree>
    <p:extLst>
      <p:ext uri="{BB962C8B-B14F-4D97-AF65-F5344CB8AC3E}">
        <p14:creationId xmlns:p14="http://schemas.microsoft.com/office/powerpoint/2010/main" val="1001833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35428" y="533400"/>
            <a:ext cx="7413171" cy="457200"/>
          </a:xfrm>
        </p:spPr>
        <p:txBody>
          <a:bodyPr/>
          <a:lstStyle/>
          <a:p>
            <a:r>
              <a:rPr lang="en-US" dirty="0">
                <a:solidFill>
                  <a:srgbClr val="008CC4"/>
                </a:solidFill>
              </a:rPr>
              <a:t>Once logged in … you are presented with these 4 options</a:t>
            </a:r>
          </a:p>
        </p:txBody>
      </p:sp>
      <p:pic>
        <p:nvPicPr>
          <p:cNvPr id="2" name="Picture 1"/>
          <p:cNvPicPr>
            <a:picLocks noChangeAspect="1"/>
          </p:cNvPicPr>
          <p:nvPr/>
        </p:nvPicPr>
        <p:blipFill>
          <a:blip r:embed="rId2"/>
          <a:stretch>
            <a:fillRect/>
          </a:stretch>
        </p:blipFill>
        <p:spPr>
          <a:xfrm>
            <a:off x="565982" y="1079770"/>
            <a:ext cx="7414153" cy="56688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35428" y="1346201"/>
            <a:ext cx="7599619" cy="5373536"/>
          </a:xfrm>
          <a:prstGeom prst="rect">
            <a:avLst/>
          </a:prstGeom>
        </p:spPr>
      </p:pic>
      <p:sp>
        <p:nvSpPr>
          <p:cNvPr id="40962" name="Title 1"/>
          <p:cNvSpPr>
            <a:spLocks noGrp="1"/>
          </p:cNvSpPr>
          <p:nvPr>
            <p:ph type="title"/>
          </p:nvPr>
        </p:nvSpPr>
        <p:spPr>
          <a:xfrm>
            <a:off x="435428" y="533400"/>
            <a:ext cx="7760305" cy="812800"/>
          </a:xfrm>
        </p:spPr>
        <p:txBody>
          <a:bodyPr/>
          <a:lstStyle/>
          <a:p>
            <a:r>
              <a:rPr lang="en-US" dirty="0">
                <a:solidFill>
                  <a:srgbClr val="008CC4"/>
                </a:solidFill>
              </a:rPr>
              <a:t>If you are not familiar with the images available use the new Showcase Explorer option to easily find the asset you need</a:t>
            </a:r>
            <a:br>
              <a:rPr lang="en-US" dirty="0">
                <a:solidFill>
                  <a:srgbClr val="008CC4"/>
                </a:solidFill>
              </a:rPr>
            </a:br>
            <a:endParaRPr lang="en-US" dirty="0">
              <a:solidFill>
                <a:srgbClr val="008CC4"/>
              </a:solidFill>
            </a:endParaRPr>
          </a:p>
        </p:txBody>
      </p:sp>
      <p:sp>
        <p:nvSpPr>
          <p:cNvPr id="2" name="Rounded Rectangle 1"/>
          <p:cNvSpPr/>
          <p:nvPr/>
        </p:nvSpPr>
        <p:spPr>
          <a:xfrm>
            <a:off x="435427" y="2685553"/>
            <a:ext cx="5080155" cy="874769"/>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89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42737" y="1333610"/>
            <a:ext cx="9126257" cy="5110321"/>
          </a:xfrm>
          <a:prstGeom prst="rect">
            <a:avLst/>
          </a:prstGeom>
        </p:spPr>
      </p:pic>
      <p:sp>
        <p:nvSpPr>
          <p:cNvPr id="6" name="Title 1"/>
          <p:cNvSpPr>
            <a:spLocks noGrp="1"/>
          </p:cNvSpPr>
          <p:nvPr>
            <p:ph type="title"/>
          </p:nvPr>
        </p:nvSpPr>
        <p:spPr>
          <a:xfrm>
            <a:off x="254000" y="533400"/>
            <a:ext cx="8703733" cy="770468"/>
          </a:xfrm>
        </p:spPr>
        <p:txBody>
          <a:bodyPr/>
          <a:lstStyle/>
          <a:p>
            <a:r>
              <a:rPr lang="en-US" dirty="0">
                <a:solidFill>
                  <a:srgbClr val="008CC4"/>
                </a:solidFill>
              </a:rPr>
              <a:t>On this page you can explore by filtering the available assets by Asset Type, Industry, Brand subdivision or Offering </a:t>
            </a:r>
          </a:p>
        </p:txBody>
      </p:sp>
      <p:sp>
        <p:nvSpPr>
          <p:cNvPr id="9" name="Rounded Rectangle 8"/>
          <p:cNvSpPr/>
          <p:nvPr/>
        </p:nvSpPr>
        <p:spPr>
          <a:xfrm>
            <a:off x="102026" y="2914236"/>
            <a:ext cx="907266" cy="55113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43132" y="4762287"/>
            <a:ext cx="1357384" cy="482216"/>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2967937" y="1710279"/>
            <a:ext cx="3545005" cy="489421"/>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37429" y="3849873"/>
            <a:ext cx="1613140" cy="527907"/>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Elbow Connector 14"/>
          <p:cNvCxnSpPr>
            <a:endCxn id="24" idx="1"/>
          </p:cNvCxnSpPr>
          <p:nvPr/>
        </p:nvCxnSpPr>
        <p:spPr>
          <a:xfrm rot="5400000" flipH="1" flipV="1">
            <a:off x="510799" y="2456998"/>
            <a:ext cx="1220651" cy="223665"/>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3"/>
            <a:endCxn id="25" idx="1"/>
          </p:cNvCxnSpPr>
          <p:nvPr/>
        </p:nvCxnSpPr>
        <p:spPr>
          <a:xfrm flipV="1">
            <a:off x="1650569" y="4005426"/>
            <a:ext cx="1357384" cy="108401"/>
          </a:xfrm>
          <a:prstGeom prst="bentConnector3">
            <a:avLst>
              <a:gd name="adj1" fmla="val -206"/>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0" idx="3"/>
          </p:cNvCxnSpPr>
          <p:nvPr/>
        </p:nvCxnSpPr>
        <p:spPr>
          <a:xfrm>
            <a:off x="1400516" y="5003395"/>
            <a:ext cx="3872085" cy="916158"/>
          </a:xfrm>
          <a:prstGeom prst="bentConnector3">
            <a:avLst>
              <a:gd name="adj1" fmla="val 3173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957" y="1333610"/>
            <a:ext cx="1036410" cy="1249788"/>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7953" y="2843629"/>
            <a:ext cx="2059413" cy="2323594"/>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2601" y="4231010"/>
            <a:ext cx="1402202" cy="2209992"/>
          </a:xfrm>
          <a:prstGeom prst="rect">
            <a:avLst/>
          </a:prstGeom>
        </p:spPr>
      </p:pic>
    </p:spTree>
    <p:extLst>
      <p:ext uri="{BB962C8B-B14F-4D97-AF65-F5344CB8AC3E}">
        <p14:creationId xmlns:p14="http://schemas.microsoft.com/office/powerpoint/2010/main" val="3999551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0" descr="SAnalytics_PPT_MasterGraphics_1221-0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2" name="Text Box 8"/>
          <p:cNvSpPr txBox="1">
            <a:spLocks noChangeArrowheads="1"/>
          </p:cNvSpPr>
          <p:nvPr/>
        </p:nvSpPr>
        <p:spPr bwMode="auto">
          <a:xfrm>
            <a:off x="2353061" y="1705550"/>
            <a:ext cx="4437878" cy="2585323"/>
          </a:xfrm>
          <a:prstGeom prst="rect">
            <a:avLst/>
          </a:prstGeom>
          <a:noFill/>
          <a:ln w="9525">
            <a:noFill/>
            <a:miter lim="800000"/>
            <a:headEnd/>
            <a:tailEnd/>
          </a:ln>
        </p:spPr>
        <p:txBody>
          <a:bodyPr wrap="square">
            <a:spAutoFit/>
          </a:bodyPr>
          <a:lstStyle/>
          <a:p>
            <a:pPr algn="ctr">
              <a:spcBef>
                <a:spcPct val="50000"/>
              </a:spcBef>
            </a:pPr>
            <a:r>
              <a:rPr lang="en-US" sz="5400" dirty="0">
                <a:solidFill>
                  <a:schemeClr val="bg1"/>
                </a:solidFill>
              </a:rPr>
              <a:t>What is Cloud Concierge</a:t>
            </a:r>
            <a:endParaRPr lang="en-US" sz="4800" b="1" dirty="0">
              <a:solidFill>
                <a:schemeClr val="bg1"/>
              </a:solidFill>
            </a:endParaRPr>
          </a:p>
        </p:txBody>
      </p:sp>
    </p:spTree>
    <p:extLst>
      <p:ext uri="{BB962C8B-B14F-4D97-AF65-F5344CB8AC3E}">
        <p14:creationId xmlns:p14="http://schemas.microsoft.com/office/powerpoint/2010/main" val="268478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71" y="593725"/>
            <a:ext cx="8911086" cy="795128"/>
          </a:xfrm>
        </p:spPr>
        <p:txBody>
          <a:bodyPr/>
          <a:lstStyle/>
          <a:p>
            <a:r>
              <a:rPr lang="en-US" dirty="0">
                <a:solidFill>
                  <a:srgbClr val="008CC4"/>
                </a:solidFill>
              </a:rPr>
              <a:t>Note the different types of assets as well as the options on each one…</a:t>
            </a:r>
            <a:endParaRPr lang="en-US" dirty="0"/>
          </a:p>
        </p:txBody>
      </p:sp>
      <p:pic>
        <p:nvPicPr>
          <p:cNvPr id="4" name="Content Placeholder 3"/>
          <p:cNvPicPr>
            <a:picLocks noGrp="1" noChangeAspect="1"/>
          </p:cNvPicPr>
          <p:nvPr>
            <p:ph idx="1"/>
          </p:nvPr>
        </p:nvPicPr>
        <p:blipFill>
          <a:blip r:embed="rId2"/>
          <a:stretch>
            <a:fillRect/>
          </a:stretch>
        </p:blipFill>
        <p:spPr>
          <a:xfrm>
            <a:off x="0" y="1561381"/>
            <a:ext cx="9143999" cy="5138218"/>
          </a:xfrm>
          <a:prstGeom prst="rect">
            <a:avLst/>
          </a:prstGeom>
        </p:spPr>
      </p:pic>
      <p:sp>
        <p:nvSpPr>
          <p:cNvPr id="5" name="Rounded Rectangle 4"/>
          <p:cNvSpPr/>
          <p:nvPr/>
        </p:nvSpPr>
        <p:spPr>
          <a:xfrm>
            <a:off x="2924805" y="1908687"/>
            <a:ext cx="3545005" cy="489421"/>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769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66700" y="618066"/>
            <a:ext cx="8703733" cy="770468"/>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kern="0" dirty="0">
                <a:solidFill>
                  <a:srgbClr val="008CC4"/>
                </a:solidFill>
              </a:rPr>
              <a:t>As you choose on any criteria you will notice some assets will not show as only the ones that apply are displayed…</a:t>
            </a:r>
          </a:p>
        </p:txBody>
      </p:sp>
      <p:pic>
        <p:nvPicPr>
          <p:cNvPr id="8" name="Picture 7"/>
          <p:cNvPicPr>
            <a:picLocks noChangeAspect="1"/>
          </p:cNvPicPr>
          <p:nvPr/>
        </p:nvPicPr>
        <p:blipFill>
          <a:blip r:embed="rId2"/>
          <a:stretch>
            <a:fillRect/>
          </a:stretch>
        </p:blipFill>
        <p:spPr>
          <a:xfrm>
            <a:off x="0" y="1464732"/>
            <a:ext cx="8096277" cy="3035300"/>
          </a:xfrm>
          <a:prstGeom prst="rect">
            <a:avLst/>
          </a:prstGeom>
        </p:spPr>
      </p:pic>
      <p:pic>
        <p:nvPicPr>
          <p:cNvPr id="6" name="Picture 5"/>
          <p:cNvPicPr>
            <a:picLocks noChangeAspect="1"/>
          </p:cNvPicPr>
          <p:nvPr/>
        </p:nvPicPr>
        <p:blipFill>
          <a:blip r:embed="rId3"/>
          <a:stretch>
            <a:fillRect/>
          </a:stretch>
        </p:blipFill>
        <p:spPr>
          <a:xfrm>
            <a:off x="493162" y="2610101"/>
            <a:ext cx="7776105" cy="2762169"/>
          </a:xfrm>
          <a:prstGeom prst="rect">
            <a:avLst/>
          </a:prstGeom>
        </p:spPr>
      </p:pic>
      <p:pic>
        <p:nvPicPr>
          <p:cNvPr id="9" name="Picture 8"/>
          <p:cNvPicPr>
            <a:picLocks noChangeAspect="1"/>
          </p:cNvPicPr>
          <p:nvPr/>
        </p:nvPicPr>
        <p:blipFill>
          <a:blip r:embed="rId4"/>
          <a:stretch>
            <a:fillRect/>
          </a:stretch>
        </p:blipFill>
        <p:spPr>
          <a:xfrm>
            <a:off x="1110138" y="3632767"/>
            <a:ext cx="7332119" cy="2841954"/>
          </a:xfrm>
          <a:prstGeom prst="rect">
            <a:avLst/>
          </a:prstGeom>
        </p:spPr>
      </p:pic>
      <p:pic>
        <p:nvPicPr>
          <p:cNvPr id="12" name="Picture 11"/>
          <p:cNvPicPr>
            <a:picLocks noChangeAspect="1"/>
          </p:cNvPicPr>
          <p:nvPr/>
        </p:nvPicPr>
        <p:blipFill>
          <a:blip r:embed="rId5"/>
          <a:stretch>
            <a:fillRect/>
          </a:stretch>
        </p:blipFill>
        <p:spPr>
          <a:xfrm>
            <a:off x="1751216" y="4943477"/>
            <a:ext cx="7392784" cy="1914523"/>
          </a:xfrm>
          <a:prstGeom prst="rect">
            <a:avLst/>
          </a:prstGeom>
        </p:spPr>
      </p:pic>
      <p:sp>
        <p:nvSpPr>
          <p:cNvPr id="7" name="Rounded Rectangle 6"/>
          <p:cNvSpPr/>
          <p:nvPr/>
        </p:nvSpPr>
        <p:spPr>
          <a:xfrm>
            <a:off x="1902603" y="1388534"/>
            <a:ext cx="3545005" cy="489421"/>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34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76918" y="618066"/>
            <a:ext cx="8998071" cy="848425"/>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kern="0" dirty="0">
                <a:solidFill>
                  <a:srgbClr val="008CC4"/>
                </a:solidFill>
              </a:rPr>
              <a:t>Be careful not to cross filter as it may result in no asset being shown, also, some filter items may still not have an asset associated with them</a:t>
            </a:r>
          </a:p>
        </p:txBody>
      </p:sp>
      <p:pic>
        <p:nvPicPr>
          <p:cNvPr id="3" name="Picture 2"/>
          <p:cNvPicPr>
            <a:picLocks noChangeAspect="1"/>
          </p:cNvPicPr>
          <p:nvPr/>
        </p:nvPicPr>
        <p:blipFill>
          <a:blip r:embed="rId2"/>
          <a:stretch>
            <a:fillRect/>
          </a:stretch>
        </p:blipFill>
        <p:spPr>
          <a:xfrm>
            <a:off x="76918" y="1444425"/>
            <a:ext cx="8345228" cy="3335229"/>
          </a:xfrm>
          <a:prstGeom prst="rect">
            <a:avLst/>
          </a:prstGeom>
        </p:spPr>
      </p:pic>
      <p:pic>
        <p:nvPicPr>
          <p:cNvPr id="2" name="Picture 1"/>
          <p:cNvPicPr>
            <a:picLocks noChangeAspect="1"/>
          </p:cNvPicPr>
          <p:nvPr/>
        </p:nvPicPr>
        <p:blipFill>
          <a:blip r:embed="rId3"/>
          <a:stretch>
            <a:fillRect/>
          </a:stretch>
        </p:blipFill>
        <p:spPr>
          <a:xfrm>
            <a:off x="919432" y="3295192"/>
            <a:ext cx="6082971" cy="2310821"/>
          </a:xfrm>
          <a:prstGeom prst="rect">
            <a:avLst/>
          </a:prstGeom>
        </p:spPr>
      </p:pic>
      <p:sp>
        <p:nvSpPr>
          <p:cNvPr id="7" name="Rounded Rectangle 6"/>
          <p:cNvSpPr/>
          <p:nvPr/>
        </p:nvSpPr>
        <p:spPr>
          <a:xfrm>
            <a:off x="76918" y="2976113"/>
            <a:ext cx="716712" cy="396815"/>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919432" y="4940060"/>
            <a:ext cx="716712" cy="396815"/>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368516" y="4330461"/>
            <a:ext cx="6706473" cy="2527539"/>
          </a:xfrm>
          <a:prstGeom prst="rect">
            <a:avLst/>
          </a:prstGeom>
        </p:spPr>
      </p:pic>
      <p:sp>
        <p:nvSpPr>
          <p:cNvPr id="10" name="TextBox 9"/>
          <p:cNvSpPr txBox="1"/>
          <p:nvPr/>
        </p:nvSpPr>
        <p:spPr>
          <a:xfrm>
            <a:off x="5167223" y="5336875"/>
            <a:ext cx="2677694" cy="646331"/>
          </a:xfrm>
          <a:prstGeom prst="rect">
            <a:avLst/>
          </a:prstGeom>
          <a:noFill/>
        </p:spPr>
        <p:txBody>
          <a:bodyPr wrap="square" rtlCol="0">
            <a:spAutoFit/>
          </a:bodyPr>
          <a:lstStyle/>
          <a:p>
            <a:r>
              <a:rPr lang="en-US" dirty="0">
                <a:solidFill>
                  <a:srgbClr val="FFC000"/>
                </a:solidFill>
              </a:rPr>
              <a:t>No entries because it’s an invalid combination</a:t>
            </a:r>
          </a:p>
        </p:txBody>
      </p:sp>
    </p:spTree>
    <p:extLst>
      <p:ext uri="{BB962C8B-B14F-4D97-AF65-F5344CB8AC3E}">
        <p14:creationId xmlns:p14="http://schemas.microsoft.com/office/powerpoint/2010/main" val="2759640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190343" y="552091"/>
            <a:ext cx="8850140" cy="79363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sz="2000" kern="0" dirty="0">
                <a:solidFill>
                  <a:srgbClr val="008CC4"/>
                </a:solidFill>
              </a:rPr>
              <a:t>Notice the icons on each asset, as you hover over any of the displayed assets in the white boxes, the description of such asset is shown within the box</a:t>
            </a:r>
          </a:p>
        </p:txBody>
      </p:sp>
      <p:sp>
        <p:nvSpPr>
          <p:cNvPr id="9" name="Title 1"/>
          <p:cNvSpPr txBox="1">
            <a:spLocks/>
          </p:cNvSpPr>
          <p:nvPr/>
        </p:nvSpPr>
        <p:spPr bwMode="auto">
          <a:xfrm>
            <a:off x="190341" y="4255941"/>
            <a:ext cx="3113576" cy="1584142"/>
          </a:xfrm>
          <a:custGeom>
            <a:avLst/>
            <a:gdLst>
              <a:gd name="connsiteX0" fmla="*/ 0 w 8824261"/>
              <a:gd name="connsiteY0" fmla="*/ 0 h 1092840"/>
              <a:gd name="connsiteX1" fmla="*/ 8824261 w 8824261"/>
              <a:gd name="connsiteY1" fmla="*/ 0 h 1092840"/>
              <a:gd name="connsiteX2" fmla="*/ 8824261 w 8824261"/>
              <a:gd name="connsiteY2" fmla="*/ 1092840 h 1092840"/>
              <a:gd name="connsiteX3" fmla="*/ 0 w 8824261"/>
              <a:gd name="connsiteY3" fmla="*/ 1092840 h 1092840"/>
              <a:gd name="connsiteX4" fmla="*/ 0 w 8824261"/>
              <a:gd name="connsiteY4" fmla="*/ 0 h 1092840"/>
              <a:gd name="connsiteX0" fmla="*/ 17253 w 8841514"/>
              <a:gd name="connsiteY0" fmla="*/ 0 h 2395429"/>
              <a:gd name="connsiteX1" fmla="*/ 8841514 w 8841514"/>
              <a:gd name="connsiteY1" fmla="*/ 0 h 2395429"/>
              <a:gd name="connsiteX2" fmla="*/ 8841514 w 8841514"/>
              <a:gd name="connsiteY2" fmla="*/ 1092840 h 2395429"/>
              <a:gd name="connsiteX3" fmla="*/ 0 w 8841514"/>
              <a:gd name="connsiteY3" fmla="*/ 2395429 h 2395429"/>
              <a:gd name="connsiteX4" fmla="*/ 17253 w 8841514"/>
              <a:gd name="connsiteY4" fmla="*/ 0 h 2395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1514" h="2395429">
                <a:moveTo>
                  <a:pt x="17253" y="0"/>
                </a:moveTo>
                <a:lnTo>
                  <a:pt x="8841514" y="0"/>
                </a:lnTo>
                <a:lnTo>
                  <a:pt x="8841514" y="1092840"/>
                </a:lnTo>
                <a:lnTo>
                  <a:pt x="0" y="2395429"/>
                </a:lnTo>
                <a:lnTo>
                  <a:pt x="17253" y="0"/>
                </a:lnTo>
                <a:close/>
              </a:path>
            </a:pathLst>
          </a:cu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sz="1800" kern="0" dirty="0">
                <a:solidFill>
                  <a:srgbClr val="008CC4"/>
                </a:solidFill>
              </a:rPr>
              <a:t>if you CLICK over the highlighted icon, you will be taken to the BOX page where all the documentation for that asset resides</a:t>
            </a:r>
          </a:p>
        </p:txBody>
      </p:sp>
      <p:pic>
        <p:nvPicPr>
          <p:cNvPr id="2" name="Picture 1"/>
          <p:cNvPicPr>
            <a:picLocks noChangeAspect="1"/>
          </p:cNvPicPr>
          <p:nvPr/>
        </p:nvPicPr>
        <p:blipFill>
          <a:blip r:embed="rId3"/>
          <a:stretch>
            <a:fillRect/>
          </a:stretch>
        </p:blipFill>
        <p:spPr>
          <a:xfrm>
            <a:off x="78198" y="1345721"/>
            <a:ext cx="3419475" cy="2247900"/>
          </a:xfrm>
          <a:prstGeom prst="rect">
            <a:avLst/>
          </a:prstGeom>
        </p:spPr>
      </p:pic>
      <p:pic>
        <p:nvPicPr>
          <p:cNvPr id="3" name="Picture 2"/>
          <p:cNvPicPr>
            <a:picLocks noChangeAspect="1"/>
          </p:cNvPicPr>
          <p:nvPr/>
        </p:nvPicPr>
        <p:blipFill>
          <a:blip r:embed="rId4"/>
          <a:stretch>
            <a:fillRect/>
          </a:stretch>
        </p:blipFill>
        <p:spPr>
          <a:xfrm>
            <a:off x="4615413" y="1648274"/>
            <a:ext cx="3404044" cy="2214563"/>
          </a:xfrm>
          <a:prstGeom prst="rect">
            <a:avLst/>
          </a:prstGeom>
        </p:spPr>
      </p:pic>
      <p:cxnSp>
        <p:nvCxnSpPr>
          <p:cNvPr id="6" name="Straight Arrow Connector 5"/>
          <p:cNvCxnSpPr/>
          <p:nvPr/>
        </p:nvCxnSpPr>
        <p:spPr>
          <a:xfrm>
            <a:off x="3497673" y="2183786"/>
            <a:ext cx="1117740" cy="28588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449238" y="3627885"/>
            <a:ext cx="3166175" cy="63859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5"/>
          <a:stretch>
            <a:fillRect/>
          </a:stretch>
        </p:blipFill>
        <p:spPr>
          <a:xfrm>
            <a:off x="3380995" y="4266481"/>
            <a:ext cx="5731830" cy="2591519"/>
          </a:xfrm>
          <a:prstGeom prst="rect">
            <a:avLst/>
          </a:prstGeom>
        </p:spPr>
      </p:pic>
      <p:cxnSp>
        <p:nvCxnSpPr>
          <p:cNvPr id="18" name="Straight Arrow Connector 17"/>
          <p:cNvCxnSpPr>
            <a:endCxn id="16" idx="0"/>
          </p:cNvCxnSpPr>
          <p:nvPr/>
        </p:nvCxnSpPr>
        <p:spPr>
          <a:xfrm>
            <a:off x="4994694" y="3729634"/>
            <a:ext cx="1252216" cy="53684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228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190343" y="552091"/>
            <a:ext cx="8824261" cy="41406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sz="2000" kern="0" dirty="0">
                <a:solidFill>
                  <a:srgbClr val="008CC4"/>
                </a:solidFill>
              </a:rPr>
              <a:t>More on the icons on each asset:</a:t>
            </a:r>
          </a:p>
        </p:txBody>
      </p:sp>
      <p:sp>
        <p:nvSpPr>
          <p:cNvPr id="9" name="Title 1"/>
          <p:cNvSpPr txBox="1">
            <a:spLocks/>
          </p:cNvSpPr>
          <p:nvPr/>
        </p:nvSpPr>
        <p:spPr bwMode="auto">
          <a:xfrm>
            <a:off x="3933645" y="1035170"/>
            <a:ext cx="4641012" cy="2113471"/>
          </a:xfrm>
          <a:custGeom>
            <a:avLst/>
            <a:gdLst>
              <a:gd name="connsiteX0" fmla="*/ 0 w 8824261"/>
              <a:gd name="connsiteY0" fmla="*/ 0 h 1092840"/>
              <a:gd name="connsiteX1" fmla="*/ 8824261 w 8824261"/>
              <a:gd name="connsiteY1" fmla="*/ 0 h 1092840"/>
              <a:gd name="connsiteX2" fmla="*/ 8824261 w 8824261"/>
              <a:gd name="connsiteY2" fmla="*/ 1092840 h 1092840"/>
              <a:gd name="connsiteX3" fmla="*/ 0 w 8824261"/>
              <a:gd name="connsiteY3" fmla="*/ 1092840 h 1092840"/>
              <a:gd name="connsiteX4" fmla="*/ 0 w 8824261"/>
              <a:gd name="connsiteY4" fmla="*/ 0 h 1092840"/>
              <a:gd name="connsiteX0" fmla="*/ 17253 w 8841514"/>
              <a:gd name="connsiteY0" fmla="*/ 0 h 2395429"/>
              <a:gd name="connsiteX1" fmla="*/ 8841514 w 8841514"/>
              <a:gd name="connsiteY1" fmla="*/ 0 h 2395429"/>
              <a:gd name="connsiteX2" fmla="*/ 8841514 w 8841514"/>
              <a:gd name="connsiteY2" fmla="*/ 1092840 h 2395429"/>
              <a:gd name="connsiteX3" fmla="*/ 0 w 8841514"/>
              <a:gd name="connsiteY3" fmla="*/ 2395429 h 2395429"/>
              <a:gd name="connsiteX4" fmla="*/ 17253 w 8841514"/>
              <a:gd name="connsiteY4" fmla="*/ 0 h 2395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1514" h="2395429">
                <a:moveTo>
                  <a:pt x="17253" y="0"/>
                </a:moveTo>
                <a:lnTo>
                  <a:pt x="8841514" y="0"/>
                </a:lnTo>
                <a:lnTo>
                  <a:pt x="8841514" y="1092840"/>
                </a:lnTo>
                <a:lnTo>
                  <a:pt x="0" y="2395429"/>
                </a:lnTo>
                <a:lnTo>
                  <a:pt x="17253" y="0"/>
                </a:lnTo>
                <a:close/>
              </a:path>
            </a:pathLst>
          </a:cu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sz="1800" kern="0" dirty="0">
                <a:solidFill>
                  <a:srgbClr val="008CC4"/>
                </a:solidFill>
              </a:rPr>
              <a:t>If your mouse is positioned over the cloud icon and you CLICK on it you will be taken to the provisioning page directly, and that asset will be selected and highlighted for provisioning… follow the instructions on the section called “Selecting and Provisioning” later in this </a:t>
            </a:r>
            <a:r>
              <a:rPr lang="en-US" sz="1800" kern="0" dirty="0" err="1">
                <a:solidFill>
                  <a:srgbClr val="008CC4"/>
                </a:solidFill>
              </a:rPr>
              <a:t>ppt</a:t>
            </a:r>
            <a:r>
              <a:rPr lang="en-US" sz="1800" kern="0" dirty="0">
                <a:solidFill>
                  <a:srgbClr val="008CC4"/>
                </a:solidFill>
              </a:rPr>
              <a:t>, for finishing the process</a:t>
            </a:r>
          </a:p>
        </p:txBody>
      </p:sp>
      <p:pic>
        <p:nvPicPr>
          <p:cNvPr id="2" name="Picture 1"/>
          <p:cNvPicPr>
            <a:picLocks noChangeAspect="1"/>
          </p:cNvPicPr>
          <p:nvPr/>
        </p:nvPicPr>
        <p:blipFill>
          <a:blip r:embed="rId3"/>
          <a:stretch>
            <a:fillRect/>
          </a:stretch>
        </p:blipFill>
        <p:spPr>
          <a:xfrm>
            <a:off x="190341" y="1035170"/>
            <a:ext cx="3352800" cy="2200275"/>
          </a:xfrm>
          <a:prstGeom prst="rect">
            <a:avLst/>
          </a:prstGeom>
        </p:spPr>
      </p:pic>
      <p:pic>
        <p:nvPicPr>
          <p:cNvPr id="4" name="Picture 3"/>
          <p:cNvPicPr>
            <a:picLocks noChangeAspect="1"/>
          </p:cNvPicPr>
          <p:nvPr/>
        </p:nvPicPr>
        <p:blipFill>
          <a:blip r:embed="rId4"/>
          <a:stretch>
            <a:fillRect/>
          </a:stretch>
        </p:blipFill>
        <p:spPr>
          <a:xfrm>
            <a:off x="1377211" y="3768970"/>
            <a:ext cx="7637393" cy="2986283"/>
          </a:xfrm>
          <a:prstGeom prst="rect">
            <a:avLst/>
          </a:prstGeom>
        </p:spPr>
      </p:pic>
      <p:cxnSp>
        <p:nvCxnSpPr>
          <p:cNvPr id="5" name="Elbow Connector 4"/>
          <p:cNvCxnSpPr/>
          <p:nvPr/>
        </p:nvCxnSpPr>
        <p:spPr>
          <a:xfrm rot="16200000" flipH="1">
            <a:off x="364789" y="3546519"/>
            <a:ext cx="1323494" cy="701350"/>
          </a:xfrm>
          <a:prstGeom prst="bentConnector3">
            <a:avLst>
              <a:gd name="adj1" fmla="val 100315"/>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7168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0" descr="SAnalytics_PPT_MasterGraphics_1221-04"/>
          <p:cNvPicPr>
            <a:picLocks noChangeAspect="1" noChangeArrowheads="1"/>
          </p:cNvPicPr>
          <p:nvPr/>
        </p:nvPicPr>
        <p:blipFill>
          <a:blip r:embed="rId3"/>
          <a:srcRect/>
          <a:stretch>
            <a:fillRect/>
          </a:stretch>
        </p:blipFill>
        <p:spPr bwMode="auto">
          <a:xfrm>
            <a:off x="0" y="30876"/>
            <a:ext cx="9144000" cy="6858000"/>
          </a:xfrm>
          <a:prstGeom prst="rect">
            <a:avLst/>
          </a:prstGeom>
          <a:noFill/>
          <a:ln w="9525">
            <a:noFill/>
            <a:miter lim="800000"/>
            <a:headEnd/>
            <a:tailEnd/>
          </a:ln>
        </p:spPr>
      </p:pic>
      <p:sp>
        <p:nvSpPr>
          <p:cNvPr id="66562" name="Text Box 8"/>
          <p:cNvSpPr txBox="1">
            <a:spLocks noChangeArrowheads="1"/>
          </p:cNvSpPr>
          <p:nvPr/>
        </p:nvSpPr>
        <p:spPr bwMode="auto">
          <a:xfrm>
            <a:off x="2353061" y="1705550"/>
            <a:ext cx="4437878" cy="1754326"/>
          </a:xfrm>
          <a:prstGeom prst="rect">
            <a:avLst/>
          </a:prstGeom>
          <a:noFill/>
          <a:ln w="9525">
            <a:noFill/>
            <a:miter lim="800000"/>
            <a:headEnd/>
            <a:tailEnd/>
          </a:ln>
        </p:spPr>
        <p:txBody>
          <a:bodyPr wrap="square">
            <a:spAutoFit/>
          </a:bodyPr>
          <a:lstStyle/>
          <a:p>
            <a:pPr algn="ctr">
              <a:spcBef>
                <a:spcPct val="50000"/>
              </a:spcBef>
            </a:pPr>
            <a:r>
              <a:rPr lang="en-US" sz="5400" dirty="0">
                <a:solidFill>
                  <a:schemeClr val="bg1"/>
                </a:solidFill>
              </a:rPr>
              <a:t>Finding a known asset</a:t>
            </a:r>
            <a:endParaRPr lang="en-US" sz="4800" b="1" dirty="0">
              <a:solidFill>
                <a:schemeClr val="bg1"/>
              </a:solidFill>
            </a:endParaRPr>
          </a:p>
        </p:txBody>
      </p:sp>
    </p:spTree>
    <p:extLst>
      <p:ext uri="{BB962C8B-B14F-4D97-AF65-F5344CB8AC3E}">
        <p14:creationId xmlns:p14="http://schemas.microsoft.com/office/powerpoint/2010/main" val="38891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6203" y="1052689"/>
            <a:ext cx="7413379" cy="5669771"/>
          </a:xfrm>
          <a:prstGeom prst="rect">
            <a:avLst/>
          </a:prstGeom>
        </p:spPr>
      </p:pic>
      <p:sp>
        <p:nvSpPr>
          <p:cNvPr id="44034" name="Title 1"/>
          <p:cNvSpPr>
            <a:spLocks noGrp="1"/>
          </p:cNvSpPr>
          <p:nvPr>
            <p:ph type="title"/>
          </p:nvPr>
        </p:nvSpPr>
        <p:spPr>
          <a:xfrm>
            <a:off x="231422" y="595489"/>
            <a:ext cx="8705544" cy="457200"/>
          </a:xfrm>
        </p:spPr>
        <p:txBody>
          <a:bodyPr/>
          <a:lstStyle/>
          <a:p>
            <a:r>
              <a:rPr lang="en-US" dirty="0">
                <a:solidFill>
                  <a:srgbClr val="008CC4"/>
                </a:solidFill>
              </a:rPr>
              <a:t>If you already know what assets are available choose this option … </a:t>
            </a:r>
          </a:p>
        </p:txBody>
      </p:sp>
      <p:sp>
        <p:nvSpPr>
          <p:cNvPr id="3" name="Rounded Rectangle 2"/>
          <p:cNvSpPr/>
          <p:nvPr/>
        </p:nvSpPr>
        <p:spPr>
          <a:xfrm>
            <a:off x="476203" y="3412325"/>
            <a:ext cx="7179465" cy="1023487"/>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47208" y="564681"/>
            <a:ext cx="5726818" cy="1661684"/>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r>
              <a:rPr lang="en-US" sz="2000" kern="0" dirty="0">
                <a:solidFill>
                  <a:srgbClr val="008CC4"/>
                </a:solidFill>
                <a:latin typeface="Arial"/>
                <a:cs typeface="+mj-cs"/>
              </a:rPr>
              <a:t>This is the provisioning interface (please note the highlighted areas below).</a:t>
            </a:r>
          </a:p>
          <a:p>
            <a:r>
              <a:rPr lang="en-US" sz="2000" kern="0" noProof="0" dirty="0">
                <a:solidFill>
                  <a:srgbClr val="008CC4"/>
                </a:solidFill>
                <a:latin typeface="Arial"/>
                <a:cs typeface="+mj-cs"/>
              </a:rPr>
              <a:t>Yo</a:t>
            </a:r>
            <a:r>
              <a:rPr kumimoji="0" lang="en-US" sz="2000" b="0" i="0" u="none" strike="noStrike" kern="0" cap="none" spc="0" normalizeH="0" baseline="0" noProof="0" dirty="0">
                <a:ln>
                  <a:noFill/>
                </a:ln>
                <a:solidFill>
                  <a:srgbClr val="008CC4"/>
                </a:solidFill>
                <a:effectLst/>
                <a:uLnTx/>
                <a:uFillTx/>
                <a:latin typeface="+mj-lt"/>
                <a:cs typeface="+mj-cs"/>
              </a:rPr>
              <a:t>u must select the image by scrolling down and clicking on the </a:t>
            </a:r>
            <a:r>
              <a:rPr kumimoji="0" lang="en-US" sz="2000" b="1" i="0" u="none" strike="noStrike" kern="0" cap="none" spc="0" normalizeH="0" baseline="0" noProof="0" dirty="0">
                <a:ln>
                  <a:noFill/>
                </a:ln>
                <a:solidFill>
                  <a:srgbClr val="008CC4"/>
                </a:solidFill>
                <a:effectLst/>
                <a:uLnTx/>
                <a:uFillTx/>
                <a:latin typeface="+mj-lt"/>
                <a:cs typeface="+mj-cs"/>
              </a:rPr>
              <a:t>“</a:t>
            </a:r>
            <a:r>
              <a:rPr kumimoji="0" lang="en-US" sz="2000" b="1" i="0" u="none" strike="noStrike" kern="0" cap="none" spc="0" normalizeH="0" baseline="0" noProof="0" dirty="0">
                <a:ln>
                  <a:noFill/>
                </a:ln>
                <a:solidFill>
                  <a:srgbClr val="00B050"/>
                </a:solidFill>
                <a:effectLst/>
                <a:uLnTx/>
                <a:uFillTx/>
                <a:latin typeface="+mj-lt"/>
                <a:cs typeface="+mj-cs"/>
              </a:rPr>
              <a:t>&gt;</a:t>
            </a:r>
            <a:r>
              <a:rPr kumimoji="0" lang="en-US" sz="2000" b="1" i="0" u="none" strike="noStrike" kern="0" cap="none" spc="0" normalizeH="0" baseline="0" noProof="0" dirty="0">
                <a:ln>
                  <a:noFill/>
                </a:ln>
                <a:solidFill>
                  <a:srgbClr val="008CC4"/>
                </a:solidFill>
                <a:effectLst/>
                <a:uLnTx/>
                <a:uFillTx/>
                <a:latin typeface="+mj-lt"/>
                <a:cs typeface="+mj-cs"/>
              </a:rPr>
              <a:t>”</a:t>
            </a:r>
            <a:r>
              <a:rPr kumimoji="0" lang="en-US" sz="2000" b="0" i="0" u="none" strike="noStrike" kern="0" cap="none" spc="0" normalizeH="0" baseline="0" noProof="0" dirty="0">
                <a:ln>
                  <a:noFill/>
                </a:ln>
                <a:solidFill>
                  <a:srgbClr val="008CC4"/>
                </a:solidFill>
                <a:effectLst/>
                <a:uLnTx/>
                <a:uFillTx/>
                <a:latin typeface="+mj-lt"/>
                <a:cs typeface="+mj-cs"/>
              </a:rPr>
              <a:t>  sign to the</a:t>
            </a:r>
            <a:r>
              <a:rPr kumimoji="0" lang="en-US" sz="2000" b="0" i="0" u="none" strike="noStrike" kern="0" cap="none" spc="0" normalizeH="0" noProof="0" dirty="0">
                <a:ln>
                  <a:noFill/>
                </a:ln>
                <a:solidFill>
                  <a:srgbClr val="008CC4"/>
                </a:solidFill>
                <a:effectLst/>
                <a:uLnTx/>
                <a:uFillTx/>
                <a:latin typeface="+mj-lt"/>
                <a:cs typeface="+mj-cs"/>
              </a:rPr>
              <a:t> left of the desired image …</a:t>
            </a:r>
            <a:endParaRPr kumimoji="0" lang="en-US" sz="2000" b="0" i="0" u="none" strike="noStrike" kern="0" cap="none" spc="0" normalizeH="0" baseline="0" noProof="0" dirty="0">
              <a:ln>
                <a:noFill/>
              </a:ln>
              <a:solidFill>
                <a:srgbClr val="008CC4"/>
              </a:solidFill>
              <a:effectLst/>
              <a:uLnTx/>
              <a:uFillTx/>
              <a:latin typeface="+mj-lt"/>
              <a:cs typeface="+mj-cs"/>
            </a:endParaRPr>
          </a:p>
        </p:txBody>
      </p:sp>
      <p:sp>
        <p:nvSpPr>
          <p:cNvPr id="9" name="Rectangle 8"/>
          <p:cNvSpPr/>
          <p:nvPr/>
        </p:nvSpPr>
        <p:spPr>
          <a:xfrm>
            <a:off x="147208" y="5482323"/>
            <a:ext cx="8853510" cy="1015663"/>
          </a:xfrm>
          <a:prstGeom prst="rect">
            <a:avLst/>
          </a:prstGeom>
        </p:spPr>
        <p:txBody>
          <a:bodyPr wrap="square">
            <a:spAutoFit/>
          </a:bodyPr>
          <a:lstStyle/>
          <a:p>
            <a:r>
              <a:rPr lang="en-US" sz="2000" kern="0" dirty="0">
                <a:solidFill>
                  <a:srgbClr val="008CC4"/>
                </a:solidFill>
              </a:rPr>
              <a:t>Or, you can filter the list of available images, by selecting the product from the drop down menu, to display only those that contain what you are looking for, as shown above.</a:t>
            </a:r>
            <a:endParaRPr lang="en-US" sz="2000" dirty="0"/>
          </a:p>
        </p:txBody>
      </p:sp>
      <p:pic>
        <p:nvPicPr>
          <p:cNvPr id="3" name="Picture 2"/>
          <p:cNvPicPr>
            <a:picLocks noChangeAspect="1"/>
          </p:cNvPicPr>
          <p:nvPr/>
        </p:nvPicPr>
        <p:blipFill>
          <a:blip r:embed="rId2"/>
          <a:stretch>
            <a:fillRect/>
          </a:stretch>
        </p:blipFill>
        <p:spPr>
          <a:xfrm>
            <a:off x="6430617" y="585193"/>
            <a:ext cx="2293202" cy="1866037"/>
          </a:xfrm>
          <a:prstGeom prst="rect">
            <a:avLst/>
          </a:prstGeom>
        </p:spPr>
      </p:pic>
      <p:pic>
        <p:nvPicPr>
          <p:cNvPr id="4" name="Picture 3"/>
          <p:cNvPicPr>
            <a:picLocks noChangeAspect="1"/>
          </p:cNvPicPr>
          <p:nvPr/>
        </p:nvPicPr>
        <p:blipFill>
          <a:blip r:embed="rId3"/>
          <a:stretch>
            <a:fillRect/>
          </a:stretch>
        </p:blipFill>
        <p:spPr>
          <a:xfrm>
            <a:off x="147208" y="2557920"/>
            <a:ext cx="7297546" cy="2924404"/>
          </a:xfrm>
          <a:prstGeom prst="rect">
            <a:avLst/>
          </a:prstGeom>
        </p:spPr>
      </p:pic>
      <p:cxnSp>
        <p:nvCxnSpPr>
          <p:cNvPr id="8" name="Straight Arrow Connector 7"/>
          <p:cNvCxnSpPr>
            <a:stCxn id="3" idx="1"/>
          </p:cNvCxnSpPr>
          <p:nvPr/>
        </p:nvCxnSpPr>
        <p:spPr>
          <a:xfrm flipH="1">
            <a:off x="2594113" y="1518212"/>
            <a:ext cx="3836504" cy="14337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00911" y="1779104"/>
            <a:ext cx="1607402" cy="184867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0" descr="SAnalytics_PPT_MasterGraphics_1221-0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2" name="Text Box 8"/>
          <p:cNvSpPr txBox="1">
            <a:spLocks noChangeArrowheads="1"/>
          </p:cNvSpPr>
          <p:nvPr/>
        </p:nvSpPr>
        <p:spPr bwMode="auto">
          <a:xfrm>
            <a:off x="2353061" y="1705550"/>
            <a:ext cx="4437878" cy="2585323"/>
          </a:xfrm>
          <a:prstGeom prst="rect">
            <a:avLst/>
          </a:prstGeom>
          <a:noFill/>
          <a:ln w="9525">
            <a:noFill/>
            <a:miter lim="800000"/>
            <a:headEnd/>
            <a:tailEnd/>
          </a:ln>
        </p:spPr>
        <p:txBody>
          <a:bodyPr wrap="square">
            <a:spAutoFit/>
          </a:bodyPr>
          <a:lstStyle/>
          <a:p>
            <a:pPr algn="ctr">
              <a:spcBef>
                <a:spcPct val="50000"/>
              </a:spcBef>
            </a:pPr>
            <a:r>
              <a:rPr lang="en-US" sz="5400" dirty="0">
                <a:solidFill>
                  <a:schemeClr val="bg1"/>
                </a:solidFill>
              </a:rPr>
              <a:t>Selecting and Provisioning an image</a:t>
            </a:r>
            <a:endParaRPr lang="en-US" sz="4800" b="1" dirty="0">
              <a:solidFill>
                <a:schemeClr val="bg1"/>
              </a:solidFill>
            </a:endParaRPr>
          </a:p>
        </p:txBody>
      </p:sp>
    </p:spTree>
    <p:extLst>
      <p:ext uri="{BB962C8B-B14F-4D97-AF65-F5344CB8AC3E}">
        <p14:creationId xmlns:p14="http://schemas.microsoft.com/office/powerpoint/2010/main" val="120346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88912" y="482410"/>
            <a:ext cx="8840787" cy="1097947"/>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200"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rPr>
              <a:t>When you select an image, it</a:t>
            </a:r>
            <a:r>
              <a:rPr kumimoji="0" lang="en-US" sz="2200" b="0" i="0" u="none" strike="noStrike" kern="0" cap="none" spc="0" normalizeH="0" noProof="0" dirty="0">
                <a:ln>
                  <a:noFill/>
                </a:ln>
                <a:solidFill>
                  <a:schemeClr val="accent2"/>
                </a:solidFill>
                <a:effectLst/>
                <a:uLnTx/>
                <a:uFillTx/>
                <a:latin typeface="+mj-lt"/>
                <a:ea typeface="MS PGothic" panose="020B0600070205080204" pitchFamily="34" charset="-128"/>
                <a:cs typeface="+mj-cs"/>
              </a:rPr>
              <a:t> will be highlighted in green and the description will be expanded, most indicate a BOX address where more info can be found, </a:t>
            </a:r>
            <a:r>
              <a:rPr kumimoji="0" lang="en-US" sz="2200" b="1" i="0" u="none" strike="noStrike" kern="0" cap="none" spc="0" normalizeH="0" noProof="0" dirty="0">
                <a:ln>
                  <a:noFill/>
                </a:ln>
                <a:solidFill>
                  <a:srgbClr val="FF0000"/>
                </a:solidFill>
                <a:effectLst/>
                <a:uLnTx/>
                <a:uFillTx/>
                <a:latin typeface="+mj-lt"/>
                <a:ea typeface="MS PGothic" panose="020B0600070205080204" pitchFamily="34" charset="-128"/>
                <a:cs typeface="+mj-cs"/>
              </a:rPr>
              <a:t>please read it thoroughly</a:t>
            </a:r>
            <a:endParaRPr kumimoji="0" lang="en-US" sz="2200" b="1" i="0" u="none" strike="noStrike" kern="0" cap="none" spc="0" normalizeH="0" baseline="0" noProof="0" dirty="0">
              <a:ln>
                <a:noFill/>
              </a:ln>
              <a:solidFill>
                <a:srgbClr val="FF0000"/>
              </a:solidFill>
              <a:effectLst/>
              <a:uLnTx/>
              <a:uFillTx/>
              <a:latin typeface="+mj-lt"/>
              <a:ea typeface="MS PGothic" panose="020B0600070205080204" pitchFamily="34" charset="-128"/>
              <a:cs typeface="+mj-cs"/>
            </a:endParaRPr>
          </a:p>
        </p:txBody>
      </p:sp>
      <p:sp>
        <p:nvSpPr>
          <p:cNvPr id="9" name="Title 1"/>
          <p:cNvSpPr txBox="1">
            <a:spLocks/>
          </p:cNvSpPr>
          <p:nvPr/>
        </p:nvSpPr>
        <p:spPr bwMode="auto">
          <a:xfrm>
            <a:off x="188912" y="3327540"/>
            <a:ext cx="8840788" cy="106680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rPr>
              <a:t>Most images have an explanation of the contents; list of Products</a:t>
            </a:r>
            <a:r>
              <a:rPr kumimoji="0" lang="en-US" sz="2000" b="0" i="0" u="none" strike="noStrike" kern="0" cap="none" spc="0" normalizeH="0" noProof="0" dirty="0">
                <a:ln>
                  <a:noFill/>
                </a:ln>
                <a:solidFill>
                  <a:schemeClr val="accent2"/>
                </a:solidFill>
                <a:effectLst/>
                <a:uLnTx/>
                <a:uFillTx/>
                <a:latin typeface="+mj-lt"/>
                <a:ea typeface="MS PGothic" panose="020B0600070205080204" pitchFamily="34" charset="-128"/>
                <a:cs typeface="+mj-cs"/>
              </a:rPr>
              <a:t> and installed versions, </a:t>
            </a:r>
            <a:r>
              <a:rPr kumimoji="0" lang="en-US" sz="2000"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rPr>
              <a:t>some images allow Remote Desktop (RDP) into them, some are Unix/Linux</a:t>
            </a:r>
            <a:r>
              <a:rPr kumimoji="0" lang="en-US" sz="2000" b="0" i="0" u="none" strike="noStrike" kern="0" cap="none" spc="0" normalizeH="0" noProof="0" dirty="0">
                <a:ln>
                  <a:noFill/>
                </a:ln>
                <a:solidFill>
                  <a:schemeClr val="accent2"/>
                </a:solidFill>
                <a:effectLst/>
                <a:uLnTx/>
                <a:uFillTx/>
                <a:latin typeface="+mj-lt"/>
                <a:ea typeface="MS PGothic" panose="020B0600070205080204" pitchFamily="34" charset="-128"/>
                <a:cs typeface="+mj-cs"/>
              </a:rPr>
              <a:t> and have special instructions.</a:t>
            </a:r>
            <a:r>
              <a:rPr kumimoji="0" lang="en-US" sz="2000"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rPr>
              <a:t> </a:t>
            </a:r>
          </a:p>
        </p:txBody>
      </p:sp>
      <p:pic>
        <p:nvPicPr>
          <p:cNvPr id="3" name="Picture 2"/>
          <p:cNvPicPr>
            <a:picLocks noChangeAspect="1"/>
          </p:cNvPicPr>
          <p:nvPr/>
        </p:nvPicPr>
        <p:blipFill>
          <a:blip r:embed="rId2"/>
          <a:stretch>
            <a:fillRect/>
          </a:stretch>
        </p:blipFill>
        <p:spPr>
          <a:xfrm>
            <a:off x="188912" y="1775161"/>
            <a:ext cx="8840788" cy="1248567"/>
          </a:xfrm>
          <a:prstGeom prst="rect">
            <a:avLst/>
          </a:prstGeom>
        </p:spPr>
      </p:pic>
      <p:pic>
        <p:nvPicPr>
          <p:cNvPr id="7" name="Picture 6"/>
          <p:cNvPicPr>
            <a:picLocks noChangeAspect="1"/>
          </p:cNvPicPr>
          <p:nvPr/>
        </p:nvPicPr>
        <p:blipFill>
          <a:blip r:embed="rId3"/>
          <a:stretch>
            <a:fillRect/>
          </a:stretch>
        </p:blipFill>
        <p:spPr>
          <a:xfrm>
            <a:off x="188912" y="4487917"/>
            <a:ext cx="8840787" cy="22492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567544" y="544285"/>
            <a:ext cx="5159828" cy="639763"/>
          </a:xfrm>
        </p:spPr>
        <p:txBody>
          <a:bodyPr/>
          <a:lstStyle/>
          <a:p>
            <a:pPr eaLnBrk="1" hangingPunct="1"/>
            <a:r>
              <a:rPr lang="en-US" sz="2000" dirty="0">
                <a:solidFill>
                  <a:srgbClr val="008CC4"/>
                </a:solidFill>
              </a:rPr>
              <a:t>Providing you with a technology platform to showcase our solutions on the Cloud.</a:t>
            </a:r>
          </a:p>
        </p:txBody>
      </p:sp>
      <p:sp>
        <p:nvSpPr>
          <p:cNvPr id="27651" name="Content Placeholder 8"/>
          <p:cNvSpPr>
            <a:spLocks noGrp="1"/>
          </p:cNvSpPr>
          <p:nvPr>
            <p:ph sz="half" idx="2"/>
          </p:nvPr>
        </p:nvSpPr>
        <p:spPr>
          <a:xfrm>
            <a:off x="152400" y="1273628"/>
            <a:ext cx="8229600" cy="1524000"/>
          </a:xfrm>
        </p:spPr>
        <p:txBody>
          <a:bodyPr/>
          <a:lstStyle/>
          <a:p>
            <a:pPr marL="0" indent="0" eaLnBrk="1" hangingPunct="1">
              <a:buFont typeface="Wingdings" pitchFamily="2" charset="2"/>
              <a:buNone/>
            </a:pPr>
            <a:r>
              <a:rPr lang="en-US" sz="1800" b="1" dirty="0"/>
              <a:t>What does this mean?</a:t>
            </a:r>
          </a:p>
          <a:p>
            <a:pPr marL="0" indent="0" eaLnBrk="1" hangingPunct="1">
              <a:buFont typeface="Wingdings" pitchFamily="2" charset="2"/>
              <a:buNone/>
            </a:pPr>
            <a:r>
              <a:rPr lang="en-US" sz="1600" dirty="0"/>
              <a:t>We have a launch pad, available for partners and IBMers, that streamlines the process and remove barriers to support our field teams as we scale our SaaS offerings by offering standard platforms for provisioning our solutions on SoftLayer. Regularly available in less than 40 minutes you can have a demo environment to show or even share with your customers.</a:t>
            </a:r>
          </a:p>
        </p:txBody>
      </p:sp>
      <p:sp>
        <p:nvSpPr>
          <p:cNvPr id="27652" name="Rounded Rectangle 7"/>
          <p:cNvSpPr>
            <a:spLocks noChangeArrowheads="1"/>
          </p:cNvSpPr>
          <p:nvPr/>
        </p:nvSpPr>
        <p:spPr bwMode="auto">
          <a:xfrm>
            <a:off x="6172200" y="5562600"/>
            <a:ext cx="914400" cy="914400"/>
          </a:xfrm>
          <a:prstGeom prst="roundRect">
            <a:avLst>
              <a:gd name="adj" fmla="val 16667"/>
            </a:avLst>
          </a:prstGeom>
          <a:noFill/>
          <a:ln w="9525">
            <a:noFill/>
            <a:round/>
            <a:headEnd/>
            <a:tailEnd/>
          </a:ln>
        </p:spPr>
        <p:txBody>
          <a:bodyPr/>
          <a:lstStyle/>
          <a:p>
            <a:pPr defTabSz="914400">
              <a:lnSpc>
                <a:spcPct val="90000"/>
              </a:lnSpc>
            </a:pPr>
            <a:endParaRPr lang="en-US" sz="2400">
              <a:ea typeface="ＭＳ Ｐゴシック" pitchFamily="34" charset="-128"/>
            </a:endParaRPr>
          </a:p>
        </p:txBody>
      </p:sp>
      <p:sp>
        <p:nvSpPr>
          <p:cNvPr id="27653" name="Rounded Rectangle 9"/>
          <p:cNvSpPr>
            <a:spLocks noChangeArrowheads="1"/>
          </p:cNvSpPr>
          <p:nvPr/>
        </p:nvSpPr>
        <p:spPr bwMode="auto">
          <a:xfrm>
            <a:off x="5486400" y="2133600"/>
            <a:ext cx="914400" cy="914400"/>
          </a:xfrm>
          <a:prstGeom prst="roundRect">
            <a:avLst>
              <a:gd name="adj" fmla="val 16667"/>
            </a:avLst>
          </a:prstGeom>
          <a:noFill/>
          <a:ln w="9525">
            <a:noFill/>
            <a:round/>
            <a:headEnd/>
            <a:tailEnd/>
          </a:ln>
        </p:spPr>
        <p:txBody>
          <a:bodyPr/>
          <a:lstStyle/>
          <a:p>
            <a:pPr defTabSz="914400">
              <a:lnSpc>
                <a:spcPct val="90000"/>
              </a:lnSpc>
            </a:pPr>
            <a:endParaRPr lang="en-US" sz="2400">
              <a:ea typeface="ＭＳ Ｐゴシック" pitchFamily="34" charset="-128"/>
            </a:endParaRPr>
          </a:p>
        </p:txBody>
      </p:sp>
      <p:sp>
        <p:nvSpPr>
          <p:cNvPr id="11" name="TextBox 10"/>
          <p:cNvSpPr txBox="1"/>
          <p:nvPr/>
        </p:nvSpPr>
        <p:spPr>
          <a:xfrm>
            <a:off x="4801961" y="3427413"/>
            <a:ext cx="4342039" cy="2678112"/>
          </a:xfrm>
          <a:prstGeom prst="rect">
            <a:avLst/>
          </a:prstGeom>
          <a:noFill/>
        </p:spPr>
        <p:txBody>
          <a:bodyPr wrap="square">
            <a:spAutoFit/>
          </a:bodyPr>
          <a:lstStyle/>
          <a:p>
            <a:pPr defTabSz="914400" fontAlgn="auto">
              <a:spcBef>
                <a:spcPts val="0"/>
              </a:spcBef>
              <a:spcAft>
                <a:spcPts val="0"/>
              </a:spcAft>
              <a:defRPr/>
            </a:pPr>
            <a:r>
              <a:rPr lang="en-US" sz="1800" b="1" dirty="0">
                <a:latin typeface="Arial"/>
                <a:ea typeface="ＭＳ Ｐゴシック"/>
              </a:rPr>
              <a:t>What’s the benefit</a:t>
            </a:r>
          </a:p>
          <a:p>
            <a:pPr marL="285750" indent="-285750" defTabSz="914400" fontAlgn="auto">
              <a:spcBef>
                <a:spcPts val="0"/>
              </a:spcBef>
              <a:spcAft>
                <a:spcPts val="0"/>
              </a:spcAft>
              <a:buFont typeface="Arial" panose="020B0604020202020204" pitchFamily="34" charset="0"/>
              <a:buChar char="•"/>
              <a:defRPr/>
            </a:pPr>
            <a:r>
              <a:rPr lang="en-US" sz="1400" dirty="0">
                <a:latin typeface="Arial"/>
                <a:ea typeface="ＭＳ Ｐゴシック"/>
              </a:rPr>
              <a:t>Internal IBM &amp; Partner access</a:t>
            </a:r>
          </a:p>
          <a:p>
            <a:pPr marL="285750" indent="-285750" defTabSz="914400" fontAlgn="auto">
              <a:spcBef>
                <a:spcPts val="0"/>
              </a:spcBef>
              <a:spcAft>
                <a:spcPts val="0"/>
              </a:spcAft>
              <a:buFont typeface="Arial" panose="020B0604020202020204" pitchFamily="34" charset="0"/>
              <a:buChar char="•"/>
              <a:defRPr/>
            </a:pPr>
            <a:r>
              <a:rPr lang="en-US" sz="1400" dirty="0">
                <a:latin typeface="Arial"/>
                <a:ea typeface="ＭＳ Ｐゴシック"/>
              </a:rPr>
              <a:t>Easily share cloud based live Demo’s with customers</a:t>
            </a:r>
          </a:p>
          <a:p>
            <a:pPr marL="285750" indent="-285750" defTabSz="914400" fontAlgn="auto">
              <a:spcBef>
                <a:spcPts val="0"/>
              </a:spcBef>
              <a:spcAft>
                <a:spcPts val="0"/>
              </a:spcAft>
              <a:buFont typeface="Arial" panose="020B0604020202020204" pitchFamily="34" charset="0"/>
              <a:buChar char="•"/>
              <a:defRPr/>
            </a:pPr>
            <a:r>
              <a:rPr lang="en-US" sz="1400" dirty="0">
                <a:latin typeface="Arial"/>
                <a:ea typeface="ＭＳ Ｐゴシック"/>
              </a:rPr>
              <a:t>Extended Demo Capability</a:t>
            </a:r>
          </a:p>
          <a:p>
            <a:pPr marL="285750" indent="-285750" defTabSz="914400" fontAlgn="auto">
              <a:spcBef>
                <a:spcPts val="0"/>
              </a:spcBef>
              <a:spcAft>
                <a:spcPts val="0"/>
              </a:spcAft>
              <a:buFont typeface="Arial" panose="020B0604020202020204" pitchFamily="34" charset="0"/>
              <a:buChar char="•"/>
              <a:defRPr/>
            </a:pPr>
            <a:r>
              <a:rPr lang="en-US" sz="1400" dirty="0">
                <a:latin typeface="Arial"/>
                <a:ea typeface="ＭＳ Ｐゴシック"/>
              </a:rPr>
              <a:t>Ideal for Mobile demos</a:t>
            </a:r>
          </a:p>
          <a:p>
            <a:pPr marL="285750" indent="-285750" defTabSz="914400" fontAlgn="auto">
              <a:spcBef>
                <a:spcPts val="0"/>
              </a:spcBef>
              <a:spcAft>
                <a:spcPts val="0"/>
              </a:spcAft>
              <a:buFont typeface="Arial" panose="020B0604020202020204" pitchFamily="34" charset="0"/>
              <a:buChar char="•"/>
              <a:defRPr/>
            </a:pPr>
            <a:r>
              <a:rPr lang="en-US" sz="1400" dirty="0">
                <a:latin typeface="Arial"/>
                <a:ea typeface="ＭＳ Ｐゴシック"/>
              </a:rPr>
              <a:t>Support structure around the Cloud Concierge Program comprised of technical assistance and advocates  </a:t>
            </a:r>
          </a:p>
          <a:p>
            <a:pPr marL="285750" indent="-285750" defTabSz="914400" fontAlgn="auto">
              <a:spcBef>
                <a:spcPts val="0"/>
              </a:spcBef>
              <a:spcAft>
                <a:spcPts val="0"/>
              </a:spcAft>
              <a:buFont typeface="Arial" panose="020B0604020202020204" pitchFamily="34" charset="0"/>
              <a:buChar char="•"/>
              <a:defRPr/>
            </a:pPr>
            <a:r>
              <a:rPr lang="en-US" sz="1400" dirty="0">
                <a:latin typeface="Arial"/>
                <a:ea typeface="ＭＳ Ｐゴシック"/>
              </a:rPr>
              <a:t>Vastly improved agility to provide latest updates</a:t>
            </a:r>
            <a:r>
              <a:rPr lang="en-US" sz="1800" dirty="0">
                <a:latin typeface="Arial"/>
                <a:ea typeface="ＭＳ Ｐゴシック"/>
              </a:rPr>
              <a:t> </a:t>
            </a:r>
          </a:p>
          <a:p>
            <a:pPr marL="171450" indent="-171450" defTabSz="914400" fontAlgn="auto">
              <a:spcBef>
                <a:spcPts val="0"/>
              </a:spcBef>
              <a:spcAft>
                <a:spcPts val="0"/>
              </a:spcAft>
              <a:buFont typeface="Arial" panose="020B0604020202020204" pitchFamily="34" charset="0"/>
              <a:buChar char="•"/>
              <a:defRPr/>
            </a:pPr>
            <a:endParaRPr lang="en-US" dirty="0">
              <a:latin typeface="Arial"/>
              <a:ea typeface="ＭＳ Ｐゴシック"/>
            </a:endParaRPr>
          </a:p>
        </p:txBody>
      </p:sp>
      <p:pic>
        <p:nvPicPr>
          <p:cNvPr id="27658" name="Picture 3" descr="C:\Users\Ben\AppData\Local\Microsoft\Windows\Temporary Internet Files\Content.IE5\8ODUCD52\MP900405386[1].jpg"/>
          <p:cNvPicPr>
            <a:picLocks noChangeAspect="1" noChangeArrowheads="1"/>
          </p:cNvPicPr>
          <p:nvPr/>
        </p:nvPicPr>
        <p:blipFill>
          <a:blip r:embed="rId2"/>
          <a:srcRect/>
          <a:stretch>
            <a:fillRect/>
          </a:stretch>
        </p:blipFill>
        <p:spPr bwMode="auto">
          <a:xfrm>
            <a:off x="0" y="3733800"/>
            <a:ext cx="1489260" cy="1000986"/>
          </a:xfrm>
          <a:prstGeom prst="rect">
            <a:avLst/>
          </a:prstGeom>
          <a:noFill/>
          <a:ln w="9525">
            <a:noFill/>
            <a:miter lim="800000"/>
            <a:headEnd/>
            <a:tailEnd/>
          </a:ln>
        </p:spPr>
      </p:pic>
      <p:sp>
        <p:nvSpPr>
          <p:cNvPr id="17" name="Cloud 16"/>
          <p:cNvSpPr/>
          <p:nvPr/>
        </p:nvSpPr>
        <p:spPr bwMode="auto">
          <a:xfrm>
            <a:off x="265751" y="5568268"/>
            <a:ext cx="1663070" cy="807132"/>
          </a:xfrm>
          <a:prstGeom prst="cloud">
            <a:avLst/>
          </a:prstGeom>
          <a:solidFill>
            <a:schemeClr val="bg2">
              <a:alpha val="51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r>
              <a:rPr lang="en-CA" sz="1400" b="1" dirty="0">
                <a:solidFill>
                  <a:srgbClr val="000000"/>
                </a:solidFill>
                <a:effectLst>
                  <a:outerShdw blurRad="38100" dist="38100" dir="2700000" algn="tl">
                    <a:srgbClr val="000000">
                      <a:alpha val="43137"/>
                    </a:srgbClr>
                  </a:outerShdw>
                </a:effectLst>
              </a:rPr>
              <a:t>SoftLayer</a:t>
            </a:r>
            <a:endParaRPr lang="en-CA" sz="1000" b="1" dirty="0">
              <a:solidFill>
                <a:srgbClr val="000000"/>
              </a:solidFill>
              <a:effectLst>
                <a:outerShdw blurRad="38100" dist="38100" dir="2700000" algn="tl">
                  <a:srgbClr val="000000">
                    <a:alpha val="43137"/>
                  </a:srgbClr>
                </a:outerShdw>
              </a:effectLst>
            </a:endParaRPr>
          </a:p>
        </p:txBody>
      </p:sp>
      <p:cxnSp>
        <p:nvCxnSpPr>
          <p:cNvPr id="27662" name="Straight Arrow Connector 17"/>
          <p:cNvCxnSpPr>
            <a:cxnSpLocks noChangeShapeType="1"/>
          </p:cNvCxnSpPr>
          <p:nvPr/>
        </p:nvCxnSpPr>
        <p:spPr bwMode="auto">
          <a:xfrm flipV="1">
            <a:off x="1851235" y="5537996"/>
            <a:ext cx="512819" cy="276719"/>
          </a:xfrm>
          <a:prstGeom prst="straightConnector1">
            <a:avLst/>
          </a:prstGeom>
          <a:noFill/>
          <a:ln w="9525" algn="ctr">
            <a:solidFill>
              <a:schemeClr val="tx1"/>
            </a:solidFill>
            <a:round/>
            <a:headEnd/>
            <a:tailEnd/>
          </a:ln>
        </p:spPr>
      </p:cxnSp>
      <p:cxnSp>
        <p:nvCxnSpPr>
          <p:cNvPr id="27663" name="Straight Arrow Connector 18"/>
          <p:cNvCxnSpPr>
            <a:cxnSpLocks noChangeShapeType="1"/>
            <a:endCxn id="16" idx="1"/>
          </p:cNvCxnSpPr>
          <p:nvPr/>
        </p:nvCxnSpPr>
        <p:spPr bwMode="auto">
          <a:xfrm flipV="1">
            <a:off x="1097286" y="3707834"/>
            <a:ext cx="632821" cy="246854"/>
          </a:xfrm>
          <a:prstGeom prst="straightConnector1">
            <a:avLst/>
          </a:prstGeom>
          <a:noFill/>
          <a:ln w="9525" algn="ctr">
            <a:solidFill>
              <a:schemeClr val="tx1"/>
            </a:solidFill>
            <a:round/>
            <a:headEnd/>
            <a:tailEnd/>
          </a:ln>
        </p:spPr>
      </p:cxnSp>
      <p:pic>
        <p:nvPicPr>
          <p:cNvPr id="16" name="Picture 2"/>
          <p:cNvPicPr>
            <a:picLocks noChangeAspect="1" noChangeArrowheads="1"/>
          </p:cNvPicPr>
          <p:nvPr/>
        </p:nvPicPr>
        <p:blipFill>
          <a:blip r:embed="rId3"/>
          <a:srcRect/>
          <a:stretch>
            <a:fillRect/>
          </a:stretch>
        </p:blipFill>
        <p:spPr bwMode="auto">
          <a:xfrm>
            <a:off x="1730107" y="2858748"/>
            <a:ext cx="3025473" cy="1698171"/>
          </a:xfrm>
          <a:prstGeom prst="rect">
            <a:avLst/>
          </a:prstGeom>
          <a:noFill/>
          <a:ln w="9525">
            <a:noFill/>
            <a:miter lim="800000"/>
            <a:headEnd/>
            <a:tailEnd/>
          </a:ln>
        </p:spPr>
      </p:pic>
      <p:pic>
        <p:nvPicPr>
          <p:cNvPr id="13" name="Picture 12"/>
          <p:cNvPicPr>
            <a:picLocks noChangeAspect="1"/>
          </p:cNvPicPr>
          <p:nvPr/>
        </p:nvPicPr>
        <p:blipFill>
          <a:blip r:embed="rId4"/>
          <a:stretch>
            <a:fillRect/>
          </a:stretch>
        </p:blipFill>
        <p:spPr>
          <a:xfrm>
            <a:off x="2364054" y="4674447"/>
            <a:ext cx="2391526" cy="18285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bwMode="auto">
          <a:xfrm>
            <a:off x="179387" y="523875"/>
            <a:ext cx="8829145" cy="700490"/>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rPr>
              <a:t>Some images have MULTIPLE parts and</a:t>
            </a:r>
            <a:r>
              <a:rPr kumimoji="0" lang="en-US" sz="2000" b="0" i="0" u="none" strike="noStrike" kern="0" cap="none" spc="0" normalizeH="0" noProof="0" dirty="0">
                <a:ln>
                  <a:noFill/>
                </a:ln>
                <a:solidFill>
                  <a:schemeClr val="accent2"/>
                </a:solidFill>
                <a:effectLst/>
                <a:uLnTx/>
                <a:uFillTx/>
                <a:latin typeface="+mj-lt"/>
                <a:ea typeface="MS PGothic" panose="020B0600070205080204" pitchFamily="34" charset="-128"/>
                <a:cs typeface="+mj-cs"/>
              </a:rPr>
              <a:t> MUST be provisioned </a:t>
            </a:r>
            <a:r>
              <a:rPr lang="en-US" sz="2000" dirty="0">
                <a:solidFill>
                  <a:schemeClr val="accent2"/>
                </a:solidFill>
              </a:rPr>
              <a:t>immediately one after the other, an example</a:t>
            </a:r>
            <a:r>
              <a:rPr kumimoji="0" lang="en-US" sz="2000" b="0" i="0" u="none" strike="noStrike" kern="0" cap="none" spc="0" normalizeH="0" noProof="0" dirty="0">
                <a:ln>
                  <a:noFill/>
                </a:ln>
                <a:solidFill>
                  <a:schemeClr val="accent2"/>
                </a:solidFill>
                <a:effectLst/>
                <a:uLnTx/>
                <a:uFillTx/>
                <a:latin typeface="+mj-lt"/>
                <a:ea typeface="MS PGothic" panose="020B0600070205080204" pitchFamily="34" charset="-128"/>
                <a:cs typeface="+mj-cs"/>
              </a:rPr>
              <a:t> can be seen in the image below …</a:t>
            </a:r>
            <a:endParaRPr kumimoji="0" lang="en-US" sz="2000" b="1" i="0" u="none" strike="noStrike" kern="0" cap="none" spc="0" normalizeH="0" baseline="0" noProof="0" dirty="0">
              <a:ln>
                <a:noFill/>
              </a:ln>
              <a:solidFill>
                <a:srgbClr val="FF0000"/>
              </a:solidFill>
              <a:effectLst/>
              <a:uLnTx/>
              <a:uFillTx/>
              <a:latin typeface="+mj-lt"/>
              <a:ea typeface="MS PGothic" panose="020B0600070205080204" pitchFamily="34" charset="-128"/>
              <a:cs typeface="+mj-cs"/>
            </a:endParaRPr>
          </a:p>
        </p:txBody>
      </p:sp>
      <p:sp>
        <p:nvSpPr>
          <p:cNvPr id="6" name="Title 1"/>
          <p:cNvSpPr txBox="1">
            <a:spLocks/>
          </p:cNvSpPr>
          <p:nvPr/>
        </p:nvSpPr>
        <p:spPr bwMode="auto">
          <a:xfrm>
            <a:off x="179387" y="3820017"/>
            <a:ext cx="1540083" cy="1298635"/>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pPr>
              <a:defRPr/>
            </a:pPr>
            <a:r>
              <a:rPr lang="en-US" sz="1800" kern="0" dirty="0">
                <a:solidFill>
                  <a:schemeClr val="accent2"/>
                </a:solidFill>
              </a:rPr>
              <a:t>Select and provision each one separately</a:t>
            </a:r>
            <a:endParaRPr lang="en-US" sz="1800" b="1" kern="0" dirty="0">
              <a:solidFill>
                <a:srgbClr val="FF0000"/>
              </a:solidFill>
            </a:endParaRPr>
          </a:p>
        </p:txBody>
      </p:sp>
      <p:pic>
        <p:nvPicPr>
          <p:cNvPr id="2" name="Picture 1"/>
          <p:cNvPicPr>
            <a:picLocks noChangeAspect="1"/>
          </p:cNvPicPr>
          <p:nvPr/>
        </p:nvPicPr>
        <p:blipFill>
          <a:blip r:embed="rId2"/>
          <a:stretch>
            <a:fillRect/>
          </a:stretch>
        </p:blipFill>
        <p:spPr>
          <a:xfrm>
            <a:off x="0" y="1265463"/>
            <a:ext cx="9008532" cy="2312624"/>
          </a:xfrm>
          <a:prstGeom prst="rect">
            <a:avLst/>
          </a:prstGeom>
        </p:spPr>
      </p:pic>
      <p:pic>
        <p:nvPicPr>
          <p:cNvPr id="8" name="Picture 7"/>
          <p:cNvPicPr>
            <a:picLocks noChangeAspect="1"/>
          </p:cNvPicPr>
          <p:nvPr/>
        </p:nvPicPr>
        <p:blipFill>
          <a:blip r:embed="rId3"/>
          <a:stretch>
            <a:fillRect/>
          </a:stretch>
        </p:blipFill>
        <p:spPr>
          <a:xfrm>
            <a:off x="1589318" y="3820017"/>
            <a:ext cx="7419214" cy="2710569"/>
          </a:xfrm>
          <a:prstGeom prst="rect">
            <a:avLst/>
          </a:prstGeom>
        </p:spPr>
      </p:pic>
    </p:spTree>
    <p:extLst>
      <p:ext uri="{BB962C8B-B14F-4D97-AF65-F5344CB8AC3E}">
        <p14:creationId xmlns:p14="http://schemas.microsoft.com/office/powerpoint/2010/main" val="1603924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61" y="544029"/>
            <a:ext cx="8719861" cy="1384162"/>
          </a:xfrm>
        </p:spPr>
        <p:txBody>
          <a:bodyPr/>
          <a:lstStyle/>
          <a:p>
            <a:r>
              <a:rPr lang="en-US" dirty="0"/>
              <a:t>If you are planning to use an image for a workshop for several attendees, you may choose to select the “Number of instances” from the dialog shown below. This option will generate as many requests for the same image as needed, without having to request one by one.</a:t>
            </a:r>
          </a:p>
        </p:txBody>
      </p:sp>
      <p:pic>
        <p:nvPicPr>
          <p:cNvPr id="4" name="Picture 3"/>
          <p:cNvPicPr>
            <a:picLocks noChangeAspect="1"/>
          </p:cNvPicPr>
          <p:nvPr/>
        </p:nvPicPr>
        <p:blipFill>
          <a:blip r:embed="rId2"/>
          <a:stretch>
            <a:fillRect/>
          </a:stretch>
        </p:blipFill>
        <p:spPr>
          <a:xfrm>
            <a:off x="222113" y="1976258"/>
            <a:ext cx="8504444" cy="4743628"/>
          </a:xfrm>
          <a:prstGeom prst="rect">
            <a:avLst/>
          </a:prstGeom>
        </p:spPr>
      </p:pic>
    </p:spTree>
    <p:extLst>
      <p:ext uri="{BB962C8B-B14F-4D97-AF65-F5344CB8AC3E}">
        <p14:creationId xmlns:p14="http://schemas.microsoft.com/office/powerpoint/2010/main" val="1873347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409576" y="515717"/>
            <a:ext cx="8410760" cy="1542126"/>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lvl="0"/>
            <a:r>
              <a:rPr lang="en-US" sz="2400" kern="0" dirty="0">
                <a:solidFill>
                  <a:schemeClr val="accent2"/>
                </a:solidFill>
              </a:rPr>
              <a:t>Now choose a </a:t>
            </a:r>
            <a:r>
              <a:rPr lang="en-US" sz="2400" b="1" i="1" kern="0" dirty="0">
                <a:solidFill>
                  <a:schemeClr val="accent2"/>
                </a:solidFill>
                <a:latin typeface="+mj-lt"/>
                <a:cs typeface="+mj-cs"/>
              </a:rPr>
              <a:t>Requirement Type</a:t>
            </a:r>
            <a:r>
              <a:rPr lang="en-US" sz="2400" kern="0" dirty="0">
                <a:solidFill>
                  <a:schemeClr val="accent2"/>
                </a:solidFill>
              </a:rPr>
              <a:t>, </a:t>
            </a:r>
            <a:r>
              <a:rPr lang="en-US" sz="2400" b="1" kern="0" dirty="0">
                <a:solidFill>
                  <a:srgbClr val="FF0000"/>
                </a:solidFill>
              </a:rPr>
              <a:t>please note the different options, each one provides a DIFFERENT EXPIRY DATE </a:t>
            </a:r>
            <a:r>
              <a:rPr lang="en-US" sz="2400" kern="0" dirty="0">
                <a:solidFill>
                  <a:schemeClr val="accent2"/>
                </a:solidFill>
              </a:rPr>
              <a:t>(1 – 14 days) </a:t>
            </a:r>
            <a:r>
              <a:rPr lang="en-US" sz="2400" b="1" kern="0" dirty="0">
                <a:solidFill>
                  <a:srgbClr val="FF0000"/>
                </a:solidFill>
              </a:rPr>
              <a:t>and requires you to fill different info </a:t>
            </a:r>
            <a:r>
              <a:rPr lang="en-US" sz="2400" kern="0" dirty="0">
                <a:solidFill>
                  <a:schemeClr val="accent2"/>
                </a:solidFill>
              </a:rPr>
              <a:t>(highlighted in yellow on the image below)</a:t>
            </a:r>
          </a:p>
        </p:txBody>
      </p:sp>
      <p:pic>
        <p:nvPicPr>
          <p:cNvPr id="9" name="Picture 8"/>
          <p:cNvPicPr>
            <a:picLocks noChangeAspect="1"/>
          </p:cNvPicPr>
          <p:nvPr/>
        </p:nvPicPr>
        <p:blipFill>
          <a:blip r:embed="rId2"/>
          <a:stretch>
            <a:fillRect/>
          </a:stretch>
        </p:blipFill>
        <p:spPr>
          <a:xfrm>
            <a:off x="600464" y="5329850"/>
            <a:ext cx="8219872" cy="1406851"/>
          </a:xfrm>
          <a:prstGeom prst="rect">
            <a:avLst/>
          </a:prstGeom>
        </p:spPr>
      </p:pic>
      <p:sp>
        <p:nvSpPr>
          <p:cNvPr id="15" name="TextBox 14"/>
          <p:cNvSpPr txBox="1"/>
          <p:nvPr/>
        </p:nvSpPr>
        <p:spPr>
          <a:xfrm>
            <a:off x="87549" y="4478943"/>
            <a:ext cx="8900808" cy="707886"/>
          </a:xfrm>
          <a:prstGeom prst="rect">
            <a:avLst/>
          </a:prstGeom>
          <a:noFill/>
        </p:spPr>
        <p:txBody>
          <a:bodyPr wrap="square" rtlCol="0">
            <a:spAutoFit/>
          </a:bodyPr>
          <a:lstStyle/>
          <a:p>
            <a:r>
              <a:rPr lang="en-US" sz="2000" dirty="0">
                <a:solidFill>
                  <a:schemeClr val="accent2"/>
                </a:solidFill>
              </a:rPr>
              <a:t>Additionally, if choosing </a:t>
            </a:r>
            <a:r>
              <a:rPr lang="en-US" sz="2000" b="1" dirty="0">
                <a:solidFill>
                  <a:schemeClr val="accent2"/>
                </a:solidFill>
              </a:rPr>
              <a:t>DEMO</a:t>
            </a:r>
            <a:r>
              <a:rPr lang="en-US" sz="2000" dirty="0">
                <a:solidFill>
                  <a:schemeClr val="accent2"/>
                </a:solidFill>
              </a:rPr>
              <a:t> or </a:t>
            </a:r>
            <a:r>
              <a:rPr lang="en-US" sz="2000" b="1" dirty="0">
                <a:solidFill>
                  <a:schemeClr val="accent2"/>
                </a:solidFill>
              </a:rPr>
              <a:t>POC</a:t>
            </a:r>
            <a:r>
              <a:rPr lang="en-US" sz="2000" dirty="0">
                <a:solidFill>
                  <a:schemeClr val="accent2"/>
                </a:solidFill>
              </a:rPr>
              <a:t> you will be </a:t>
            </a:r>
            <a:r>
              <a:rPr lang="en-US" sz="2000" b="1" dirty="0">
                <a:solidFill>
                  <a:schemeClr val="accent2"/>
                </a:solidFill>
              </a:rPr>
              <a:t>REQUIRED</a:t>
            </a:r>
            <a:r>
              <a:rPr lang="en-US" sz="2000" dirty="0">
                <a:solidFill>
                  <a:schemeClr val="accent2"/>
                </a:solidFill>
              </a:rPr>
              <a:t> to enter an oppty number and this number will be added to the [My opportunities] section </a:t>
            </a:r>
          </a:p>
        </p:txBody>
      </p:sp>
      <p:pic>
        <p:nvPicPr>
          <p:cNvPr id="2" name="Picture 1"/>
          <p:cNvPicPr>
            <a:picLocks noChangeAspect="1"/>
          </p:cNvPicPr>
          <p:nvPr/>
        </p:nvPicPr>
        <p:blipFill>
          <a:blip r:embed="rId3"/>
          <a:stretch>
            <a:fillRect/>
          </a:stretch>
        </p:blipFill>
        <p:spPr>
          <a:xfrm>
            <a:off x="358878" y="2287676"/>
            <a:ext cx="8629479" cy="2135058"/>
          </a:xfrm>
          <a:prstGeom prst="rect">
            <a:avLst/>
          </a:prstGeom>
        </p:spPr>
      </p:pic>
      <p:sp>
        <p:nvSpPr>
          <p:cNvPr id="7" name="Curved Right Arrow 6"/>
          <p:cNvSpPr/>
          <p:nvPr/>
        </p:nvSpPr>
        <p:spPr>
          <a:xfrm>
            <a:off x="0" y="725556"/>
            <a:ext cx="358878" cy="1987827"/>
          </a:xfrm>
          <a:prstGeom prst="curvedRightArrow">
            <a:avLst>
              <a:gd name="adj1" fmla="val 25000"/>
              <a:gd name="adj2" fmla="val 50000"/>
              <a:gd name="adj3" fmla="val 44386"/>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9458" name="Picture 2"/>
          <p:cNvPicPr>
            <a:picLocks noChangeAspect="1" noChangeArrowheads="1"/>
          </p:cNvPicPr>
          <p:nvPr/>
        </p:nvPicPr>
        <p:blipFill>
          <a:blip r:embed="rId4"/>
          <a:srcRect/>
          <a:stretch>
            <a:fillRect/>
          </a:stretch>
        </p:blipFill>
        <p:spPr bwMode="auto">
          <a:xfrm>
            <a:off x="3418313" y="2501235"/>
            <a:ext cx="3026638" cy="42429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07480"/>
            <a:ext cx="7255197" cy="1589068"/>
          </a:xfrm>
          <a:prstGeom prst="rect">
            <a:avLst/>
          </a:prstGeom>
        </p:spPr>
      </p:pic>
      <p:sp>
        <p:nvSpPr>
          <p:cNvPr id="9" name="TextBox 8"/>
          <p:cNvSpPr txBox="1"/>
          <p:nvPr/>
        </p:nvSpPr>
        <p:spPr>
          <a:xfrm>
            <a:off x="1865984" y="123309"/>
            <a:ext cx="5211683" cy="369332"/>
          </a:xfrm>
          <a:prstGeom prst="rect">
            <a:avLst/>
          </a:prstGeom>
          <a:noFill/>
        </p:spPr>
        <p:txBody>
          <a:bodyPr wrap="none" rtlCol="0">
            <a:spAutoFit/>
          </a:bodyPr>
          <a:lstStyle/>
          <a:p>
            <a:r>
              <a:rPr lang="en-US" dirty="0">
                <a:solidFill>
                  <a:schemeClr val="accent2"/>
                </a:solidFill>
              </a:rPr>
              <a:t>The flyout info tells you how many days you have</a:t>
            </a:r>
          </a:p>
        </p:txBody>
      </p:sp>
      <p:pic>
        <p:nvPicPr>
          <p:cNvPr id="20483" name="Picture 3"/>
          <p:cNvPicPr>
            <a:picLocks noChangeAspect="1" noChangeArrowheads="1"/>
          </p:cNvPicPr>
          <p:nvPr/>
        </p:nvPicPr>
        <p:blipFill>
          <a:blip r:embed="rId3"/>
          <a:srcRect/>
          <a:stretch>
            <a:fillRect/>
          </a:stretch>
        </p:blipFill>
        <p:spPr bwMode="auto">
          <a:xfrm>
            <a:off x="2949200" y="844827"/>
            <a:ext cx="4029075" cy="2667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0" y="2430178"/>
            <a:ext cx="7625595" cy="1634490"/>
          </a:xfrm>
          <a:prstGeom prst="rect">
            <a:avLst/>
          </a:prstGeom>
        </p:spPr>
      </p:pic>
      <p:pic>
        <p:nvPicPr>
          <p:cNvPr id="20484" name="Picture 4"/>
          <p:cNvPicPr>
            <a:picLocks noChangeAspect="1" noChangeArrowheads="1"/>
          </p:cNvPicPr>
          <p:nvPr/>
        </p:nvPicPr>
        <p:blipFill>
          <a:blip r:embed="rId5"/>
          <a:srcRect/>
          <a:stretch>
            <a:fillRect/>
          </a:stretch>
        </p:blipFill>
        <p:spPr bwMode="auto">
          <a:xfrm>
            <a:off x="3920573" y="2624758"/>
            <a:ext cx="1476375" cy="228600"/>
          </a:xfrm>
          <a:prstGeom prst="rect">
            <a:avLst/>
          </a:prstGeom>
          <a:noFill/>
          <a:ln w="9525">
            <a:noFill/>
            <a:miter lim="800000"/>
            <a:headEnd/>
            <a:tailEnd/>
          </a:ln>
        </p:spPr>
      </p:pic>
      <p:pic>
        <p:nvPicPr>
          <p:cNvPr id="6" name="Picture 5"/>
          <p:cNvPicPr>
            <a:picLocks noChangeAspect="1"/>
          </p:cNvPicPr>
          <p:nvPr/>
        </p:nvPicPr>
        <p:blipFill>
          <a:blip r:embed="rId6"/>
          <a:stretch>
            <a:fillRect/>
          </a:stretch>
        </p:blipFill>
        <p:spPr>
          <a:xfrm>
            <a:off x="0" y="4393552"/>
            <a:ext cx="7611708" cy="1623350"/>
          </a:xfrm>
          <a:prstGeom prst="rect">
            <a:avLst/>
          </a:prstGeom>
        </p:spPr>
      </p:pic>
      <p:pic>
        <p:nvPicPr>
          <p:cNvPr id="20485" name="Picture 5"/>
          <p:cNvPicPr>
            <a:picLocks noChangeAspect="1" noChangeArrowheads="1"/>
          </p:cNvPicPr>
          <p:nvPr/>
        </p:nvPicPr>
        <p:blipFill>
          <a:blip r:embed="rId7"/>
          <a:srcRect/>
          <a:stretch>
            <a:fillRect/>
          </a:stretch>
        </p:blipFill>
        <p:spPr bwMode="auto">
          <a:xfrm>
            <a:off x="4658760" y="4578200"/>
            <a:ext cx="1314450" cy="238125"/>
          </a:xfrm>
          <a:prstGeom prst="rect">
            <a:avLst/>
          </a:prstGeom>
          <a:noFill/>
          <a:ln w="9525">
            <a:noFill/>
            <a:miter lim="800000"/>
            <a:headEnd/>
            <a:tailEnd/>
          </a:ln>
        </p:spPr>
      </p:pic>
    </p:spTree>
    <p:extLst>
      <p:ext uri="{BB962C8B-B14F-4D97-AF65-F5344CB8AC3E}">
        <p14:creationId xmlns:p14="http://schemas.microsoft.com/office/powerpoint/2010/main" val="4225858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65984" y="123309"/>
            <a:ext cx="5211683" cy="369332"/>
          </a:xfrm>
          <a:prstGeom prst="rect">
            <a:avLst/>
          </a:prstGeom>
          <a:noFill/>
        </p:spPr>
        <p:txBody>
          <a:bodyPr wrap="none" rtlCol="0">
            <a:spAutoFit/>
          </a:bodyPr>
          <a:lstStyle/>
          <a:p>
            <a:r>
              <a:rPr lang="en-US" dirty="0">
                <a:solidFill>
                  <a:schemeClr val="accent2"/>
                </a:solidFill>
              </a:rPr>
              <a:t>The flyout info tells you how many days you have</a:t>
            </a:r>
          </a:p>
        </p:txBody>
      </p:sp>
      <p:pic>
        <p:nvPicPr>
          <p:cNvPr id="4" name="Picture 3"/>
          <p:cNvPicPr>
            <a:picLocks noChangeAspect="1"/>
          </p:cNvPicPr>
          <p:nvPr/>
        </p:nvPicPr>
        <p:blipFill>
          <a:blip r:embed="rId2"/>
          <a:stretch>
            <a:fillRect/>
          </a:stretch>
        </p:blipFill>
        <p:spPr>
          <a:xfrm>
            <a:off x="112533" y="2345369"/>
            <a:ext cx="7404373" cy="1581234"/>
          </a:xfrm>
          <a:prstGeom prst="rect">
            <a:avLst/>
          </a:prstGeom>
        </p:spPr>
      </p:pic>
      <p:pic>
        <p:nvPicPr>
          <p:cNvPr id="20489" name="Picture 9"/>
          <p:cNvPicPr>
            <a:picLocks noChangeAspect="1" noChangeArrowheads="1"/>
          </p:cNvPicPr>
          <p:nvPr/>
        </p:nvPicPr>
        <p:blipFill>
          <a:blip r:embed="rId3"/>
          <a:srcRect/>
          <a:stretch>
            <a:fillRect/>
          </a:stretch>
        </p:blipFill>
        <p:spPr bwMode="auto">
          <a:xfrm>
            <a:off x="2366800" y="2468761"/>
            <a:ext cx="4210050" cy="238125"/>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112533" y="609059"/>
            <a:ext cx="7404373" cy="1619891"/>
          </a:xfrm>
          <a:prstGeom prst="rect">
            <a:avLst/>
          </a:prstGeom>
        </p:spPr>
      </p:pic>
      <p:pic>
        <p:nvPicPr>
          <p:cNvPr id="20486" name="Picture 6"/>
          <p:cNvPicPr>
            <a:picLocks noChangeAspect="1" noChangeArrowheads="1"/>
          </p:cNvPicPr>
          <p:nvPr/>
        </p:nvPicPr>
        <p:blipFill>
          <a:blip r:embed="rId5"/>
          <a:srcRect/>
          <a:stretch>
            <a:fillRect/>
          </a:stretch>
        </p:blipFill>
        <p:spPr bwMode="auto">
          <a:xfrm>
            <a:off x="5263622" y="848870"/>
            <a:ext cx="1438275" cy="247650"/>
          </a:xfrm>
          <a:prstGeom prst="rect">
            <a:avLst/>
          </a:prstGeom>
          <a:noFill/>
          <a:ln w="9525">
            <a:noFill/>
            <a:miter lim="800000"/>
            <a:headEnd/>
            <a:tailEnd/>
          </a:ln>
        </p:spPr>
      </p:pic>
      <p:pic>
        <p:nvPicPr>
          <p:cNvPr id="6" name="Picture 5"/>
          <p:cNvPicPr>
            <a:picLocks noChangeAspect="1"/>
          </p:cNvPicPr>
          <p:nvPr/>
        </p:nvPicPr>
        <p:blipFill>
          <a:blip r:embed="rId6"/>
          <a:stretch>
            <a:fillRect/>
          </a:stretch>
        </p:blipFill>
        <p:spPr>
          <a:xfrm>
            <a:off x="112532" y="4223344"/>
            <a:ext cx="5831185" cy="1513438"/>
          </a:xfrm>
          <a:prstGeom prst="rect">
            <a:avLst/>
          </a:prstGeom>
        </p:spPr>
      </p:pic>
      <p:pic>
        <p:nvPicPr>
          <p:cNvPr id="10" name="Picture 9"/>
          <p:cNvPicPr>
            <a:picLocks noChangeAspect="1"/>
          </p:cNvPicPr>
          <p:nvPr/>
        </p:nvPicPr>
        <p:blipFill>
          <a:blip r:embed="rId7"/>
          <a:stretch>
            <a:fillRect/>
          </a:stretch>
        </p:blipFill>
        <p:spPr>
          <a:xfrm>
            <a:off x="2832769" y="4980063"/>
            <a:ext cx="6221896" cy="1644163"/>
          </a:xfrm>
          <a:prstGeom prst="rect">
            <a:avLst/>
          </a:prstGeom>
        </p:spPr>
      </p:pic>
      <p:sp>
        <p:nvSpPr>
          <p:cNvPr id="11" name="TextBox 10"/>
          <p:cNvSpPr txBox="1"/>
          <p:nvPr/>
        </p:nvSpPr>
        <p:spPr>
          <a:xfrm>
            <a:off x="112532" y="5811172"/>
            <a:ext cx="2516428" cy="738664"/>
          </a:xfrm>
          <a:prstGeom prst="rect">
            <a:avLst/>
          </a:prstGeom>
          <a:noFill/>
        </p:spPr>
        <p:txBody>
          <a:bodyPr wrap="square" rtlCol="0">
            <a:spAutoFit/>
          </a:bodyPr>
          <a:lstStyle/>
          <a:p>
            <a:r>
              <a:rPr lang="en-US" sz="1400" dirty="0">
                <a:solidFill>
                  <a:srgbClr val="FF0000"/>
                </a:solidFill>
              </a:rPr>
              <a:t>Please note: Support and Development requirements are only available to IBMers</a:t>
            </a:r>
          </a:p>
        </p:txBody>
      </p:sp>
      <p:pic>
        <p:nvPicPr>
          <p:cNvPr id="12" name="Picture 11"/>
          <p:cNvPicPr>
            <a:picLocks noChangeAspect="1"/>
          </p:cNvPicPr>
          <p:nvPr/>
        </p:nvPicPr>
        <p:blipFill>
          <a:blip r:embed="rId8"/>
          <a:stretch>
            <a:fillRect/>
          </a:stretch>
        </p:blipFill>
        <p:spPr>
          <a:xfrm>
            <a:off x="4289979" y="4207487"/>
            <a:ext cx="3724920" cy="245845"/>
          </a:xfrm>
          <a:prstGeom prst="rect">
            <a:avLst/>
          </a:prstGeom>
        </p:spPr>
      </p:pic>
      <p:pic>
        <p:nvPicPr>
          <p:cNvPr id="13" name="Picture 12"/>
          <p:cNvPicPr>
            <a:picLocks noChangeAspect="1"/>
          </p:cNvPicPr>
          <p:nvPr/>
        </p:nvPicPr>
        <p:blipFill>
          <a:blip r:embed="rId9"/>
          <a:stretch>
            <a:fillRect/>
          </a:stretch>
        </p:blipFill>
        <p:spPr>
          <a:xfrm>
            <a:off x="3606559" y="4980063"/>
            <a:ext cx="3471108" cy="258044"/>
          </a:xfrm>
          <a:prstGeom prst="rect">
            <a:avLst/>
          </a:prstGeom>
        </p:spPr>
      </p:pic>
    </p:spTree>
    <p:extLst>
      <p:ext uri="{BB962C8B-B14F-4D97-AF65-F5344CB8AC3E}">
        <p14:creationId xmlns:p14="http://schemas.microsoft.com/office/powerpoint/2010/main" val="4047489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79514" y="546652"/>
            <a:ext cx="8945216" cy="1779105"/>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r>
              <a:rPr kumimoji="0" lang="en-US" sz="2200" b="0" i="0" u="none" strike="noStrike" kern="0" cap="none" spc="0" normalizeH="0" baseline="0" noProof="0" dirty="0">
                <a:ln>
                  <a:noFill/>
                </a:ln>
                <a:solidFill>
                  <a:srgbClr val="008CC4"/>
                </a:solidFill>
                <a:effectLst/>
                <a:uLnTx/>
                <a:uFillTx/>
                <a:latin typeface="+mj-lt"/>
                <a:ea typeface="MS PGothic" panose="020B0600070205080204" pitchFamily="34" charset="-128"/>
                <a:cs typeface="+mj-cs"/>
              </a:rPr>
              <a:t>After the Requirement Type, you MUST select </a:t>
            </a:r>
            <a:r>
              <a:rPr lang="en-US" sz="2200" kern="0" dirty="0">
                <a:solidFill>
                  <a:srgbClr val="008CC4"/>
                </a:solidFill>
                <a:latin typeface="+mj-lt"/>
                <a:cs typeface="+mj-cs"/>
              </a:rPr>
              <a:t>the SoftLayer Server that will be used to provision the environment, some images are hosted on many servers worldwide, others only on a few, please choose the SL center closest to your location, if the list is too long you can start typing and it will filter the locations</a:t>
            </a:r>
            <a:endParaRPr kumimoji="0" lang="en-US" sz="2200" b="0" i="0" u="none" strike="noStrike" kern="0" cap="none" spc="0" normalizeH="0" baseline="0" noProof="0" dirty="0">
              <a:ln>
                <a:noFill/>
              </a:ln>
              <a:solidFill>
                <a:srgbClr val="008CC4"/>
              </a:solidFill>
              <a:effectLst/>
              <a:uLnTx/>
              <a:uFillTx/>
              <a:latin typeface="+mj-lt"/>
              <a:ea typeface="MS PGothic" panose="020B0600070205080204" pitchFamily="34" charset="-128"/>
              <a:cs typeface="+mj-cs"/>
            </a:endParaRPr>
          </a:p>
        </p:txBody>
      </p:sp>
      <p:pic>
        <p:nvPicPr>
          <p:cNvPr id="6" name="Picture 5"/>
          <p:cNvPicPr>
            <a:picLocks noChangeAspect="1"/>
          </p:cNvPicPr>
          <p:nvPr/>
        </p:nvPicPr>
        <p:blipFill>
          <a:blip r:embed="rId2"/>
          <a:stretch>
            <a:fillRect/>
          </a:stretch>
        </p:blipFill>
        <p:spPr>
          <a:xfrm>
            <a:off x="79513" y="4055166"/>
            <a:ext cx="8945217" cy="2220914"/>
          </a:xfrm>
          <a:prstGeom prst="rect">
            <a:avLst/>
          </a:prstGeom>
        </p:spPr>
      </p:pic>
      <p:pic>
        <p:nvPicPr>
          <p:cNvPr id="3" name="Picture 2"/>
          <p:cNvPicPr>
            <a:picLocks noChangeAspect="1"/>
          </p:cNvPicPr>
          <p:nvPr/>
        </p:nvPicPr>
        <p:blipFill>
          <a:blip r:embed="rId3"/>
          <a:stretch>
            <a:fillRect/>
          </a:stretch>
        </p:blipFill>
        <p:spPr>
          <a:xfrm>
            <a:off x="4611992" y="2807962"/>
            <a:ext cx="2064167" cy="2198204"/>
          </a:xfrm>
          <a:prstGeom prst="rect">
            <a:avLst/>
          </a:prstGeom>
        </p:spPr>
      </p:pic>
      <p:pic>
        <p:nvPicPr>
          <p:cNvPr id="4" name="Picture 3"/>
          <p:cNvPicPr>
            <a:picLocks noChangeAspect="1"/>
          </p:cNvPicPr>
          <p:nvPr/>
        </p:nvPicPr>
        <p:blipFill>
          <a:blip r:embed="rId4"/>
          <a:stretch>
            <a:fillRect/>
          </a:stretch>
        </p:blipFill>
        <p:spPr>
          <a:xfrm>
            <a:off x="4611992" y="5242378"/>
            <a:ext cx="4295775" cy="409575"/>
          </a:xfrm>
          <a:prstGeom prst="rect">
            <a:avLst/>
          </a:prstGeom>
        </p:spPr>
      </p:pic>
      <p:cxnSp>
        <p:nvCxnSpPr>
          <p:cNvPr id="8" name="Straight Arrow Connector 7"/>
          <p:cNvCxnSpPr>
            <a:stCxn id="5" idx="2"/>
          </p:cNvCxnSpPr>
          <p:nvPr/>
        </p:nvCxnSpPr>
        <p:spPr>
          <a:xfrm>
            <a:off x="4552122" y="2325757"/>
            <a:ext cx="576469" cy="6858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367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NOTE that by entering a Sales Connect opportunity number you will be </a:t>
            </a:r>
            <a:r>
              <a:rPr lang="en-US" b="1" dirty="0"/>
              <a:t>ALLOWED TO EXTEND </a:t>
            </a:r>
            <a:r>
              <a:rPr lang="en-US" dirty="0"/>
              <a:t>the image for longer periods on your own. (please check further ahead for details)</a:t>
            </a:r>
          </a:p>
        </p:txBody>
      </p:sp>
      <p:pic>
        <p:nvPicPr>
          <p:cNvPr id="5" name="Picture 4"/>
          <p:cNvPicPr>
            <a:picLocks noChangeAspect="1"/>
          </p:cNvPicPr>
          <p:nvPr/>
        </p:nvPicPr>
        <p:blipFill>
          <a:blip r:embed="rId2"/>
          <a:stretch>
            <a:fillRect/>
          </a:stretch>
        </p:blipFill>
        <p:spPr>
          <a:xfrm>
            <a:off x="54543" y="2068772"/>
            <a:ext cx="8936131" cy="3357994"/>
          </a:xfrm>
          <a:prstGeom prst="rect">
            <a:avLst/>
          </a:prstGeom>
        </p:spPr>
      </p:pic>
      <p:sp>
        <p:nvSpPr>
          <p:cNvPr id="6" name="Rounded Rectangle 5"/>
          <p:cNvSpPr/>
          <p:nvPr/>
        </p:nvSpPr>
        <p:spPr>
          <a:xfrm>
            <a:off x="54543" y="3369365"/>
            <a:ext cx="4716240" cy="437322"/>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730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63" y="521515"/>
            <a:ext cx="8686800" cy="1461600"/>
          </a:xfrm>
        </p:spPr>
        <p:txBody>
          <a:bodyPr/>
          <a:lstStyle/>
          <a:p>
            <a:r>
              <a:rPr lang="en-US" dirty="0">
                <a:solidFill>
                  <a:schemeClr val="accent2"/>
                </a:solidFill>
              </a:rPr>
              <a:t>After filling up all the required options and clicking on the [Provision] button, a second browser window will pop up letting you know you have provisioned a new instance… the actual process usually takes between 30 mins to 1 hour depending on actual server load. </a:t>
            </a:r>
          </a:p>
        </p:txBody>
      </p:sp>
      <p:sp>
        <p:nvSpPr>
          <p:cNvPr id="7" name="TextBox 6"/>
          <p:cNvSpPr txBox="1"/>
          <p:nvPr/>
        </p:nvSpPr>
        <p:spPr>
          <a:xfrm>
            <a:off x="182563" y="6166999"/>
            <a:ext cx="4839786" cy="369332"/>
          </a:xfrm>
          <a:prstGeom prst="rect">
            <a:avLst/>
          </a:prstGeom>
          <a:noFill/>
        </p:spPr>
        <p:txBody>
          <a:bodyPr wrap="none" rtlCol="0">
            <a:spAutoFit/>
          </a:bodyPr>
          <a:lstStyle/>
          <a:p>
            <a:r>
              <a:rPr lang="en-US" dirty="0">
                <a:solidFill>
                  <a:schemeClr val="accent2"/>
                </a:solidFill>
              </a:rPr>
              <a:t>Click [OK] to be taken back to My Cloud page</a:t>
            </a:r>
          </a:p>
        </p:txBody>
      </p:sp>
      <p:pic>
        <p:nvPicPr>
          <p:cNvPr id="3" name="Picture 2"/>
          <p:cNvPicPr>
            <a:picLocks noChangeAspect="1"/>
          </p:cNvPicPr>
          <p:nvPr/>
        </p:nvPicPr>
        <p:blipFill>
          <a:blip r:embed="rId2"/>
          <a:stretch>
            <a:fillRect/>
          </a:stretch>
        </p:blipFill>
        <p:spPr>
          <a:xfrm>
            <a:off x="5325875" y="5324535"/>
            <a:ext cx="3683743" cy="1533465"/>
          </a:xfrm>
          <a:prstGeom prst="rect">
            <a:avLst/>
          </a:prstGeom>
        </p:spPr>
      </p:pic>
      <p:sp>
        <p:nvSpPr>
          <p:cNvPr id="4" name="TextBox 3"/>
          <p:cNvSpPr txBox="1"/>
          <p:nvPr/>
        </p:nvSpPr>
        <p:spPr>
          <a:xfrm>
            <a:off x="182563" y="5446432"/>
            <a:ext cx="4480106" cy="646331"/>
          </a:xfrm>
          <a:prstGeom prst="rect">
            <a:avLst/>
          </a:prstGeom>
          <a:noFill/>
        </p:spPr>
        <p:txBody>
          <a:bodyPr wrap="square" rtlCol="0">
            <a:spAutoFit/>
          </a:bodyPr>
          <a:lstStyle/>
          <a:p>
            <a:r>
              <a:rPr lang="en-US" dirty="0">
                <a:solidFill>
                  <a:schemeClr val="accent2"/>
                </a:solidFill>
              </a:rPr>
              <a:t>If using chrome, a small window will open on top of your current browser window</a:t>
            </a:r>
          </a:p>
        </p:txBody>
      </p:sp>
      <p:cxnSp>
        <p:nvCxnSpPr>
          <p:cNvPr id="8" name="Straight Arrow Connector 7"/>
          <p:cNvCxnSpPr>
            <a:stCxn id="4" idx="3"/>
            <a:endCxn id="3" idx="1"/>
          </p:cNvCxnSpPr>
          <p:nvPr/>
        </p:nvCxnSpPr>
        <p:spPr>
          <a:xfrm>
            <a:off x="4662669" y="5769598"/>
            <a:ext cx="663206" cy="3216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3"/>
          <a:stretch>
            <a:fillRect/>
          </a:stretch>
        </p:blipFill>
        <p:spPr>
          <a:xfrm>
            <a:off x="182563" y="1941792"/>
            <a:ext cx="7650340" cy="1979251"/>
          </a:xfrm>
          <a:prstGeom prst="rect">
            <a:avLst/>
          </a:prstGeom>
        </p:spPr>
      </p:pic>
      <p:pic>
        <p:nvPicPr>
          <p:cNvPr id="10" name="Picture 9"/>
          <p:cNvPicPr>
            <a:picLocks noChangeAspect="1"/>
          </p:cNvPicPr>
          <p:nvPr/>
        </p:nvPicPr>
        <p:blipFill>
          <a:blip r:embed="rId4"/>
          <a:stretch>
            <a:fillRect/>
          </a:stretch>
        </p:blipFill>
        <p:spPr>
          <a:xfrm>
            <a:off x="643972" y="4012993"/>
            <a:ext cx="5607741" cy="12724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TextBox 6"/>
          <p:cNvSpPr txBox="1">
            <a:spLocks noChangeArrowheads="1"/>
          </p:cNvSpPr>
          <p:nvPr/>
        </p:nvSpPr>
        <p:spPr bwMode="auto">
          <a:xfrm>
            <a:off x="239486" y="576944"/>
            <a:ext cx="8660211" cy="707886"/>
          </a:xfrm>
          <a:prstGeom prst="rect">
            <a:avLst/>
          </a:prstGeom>
          <a:noFill/>
          <a:ln w="9525">
            <a:noFill/>
            <a:miter lim="800000"/>
            <a:headEnd/>
            <a:tailEnd/>
          </a:ln>
        </p:spPr>
        <p:txBody>
          <a:bodyPr wrap="square">
            <a:spAutoFit/>
          </a:bodyPr>
          <a:lstStyle/>
          <a:p>
            <a:r>
              <a:rPr lang="en-US" sz="2000" dirty="0">
                <a:solidFill>
                  <a:schemeClr val="accent2"/>
                </a:solidFill>
              </a:rPr>
              <a:t>Under [My Cloud], your selected image shows up highlighted in </a:t>
            </a:r>
            <a:r>
              <a:rPr lang="en-US" sz="2000" i="1" dirty="0">
                <a:solidFill>
                  <a:schemeClr val="accent2"/>
                </a:solidFill>
              </a:rPr>
              <a:t>yellow</a:t>
            </a:r>
            <a:r>
              <a:rPr lang="en-US" sz="2000" dirty="0">
                <a:solidFill>
                  <a:schemeClr val="accent2"/>
                </a:solidFill>
              </a:rPr>
              <a:t>, with status [Provisioning]</a:t>
            </a:r>
          </a:p>
        </p:txBody>
      </p:sp>
      <p:sp>
        <p:nvSpPr>
          <p:cNvPr id="47110" name="TextBox 7"/>
          <p:cNvSpPr txBox="1">
            <a:spLocks noChangeArrowheads="1"/>
          </p:cNvSpPr>
          <p:nvPr/>
        </p:nvSpPr>
        <p:spPr bwMode="auto">
          <a:xfrm>
            <a:off x="202065" y="3273878"/>
            <a:ext cx="8392887" cy="1631216"/>
          </a:xfrm>
          <a:prstGeom prst="rect">
            <a:avLst/>
          </a:prstGeom>
          <a:solidFill>
            <a:schemeClr val="bg1"/>
          </a:solidFill>
          <a:ln w="9525">
            <a:noFill/>
            <a:miter lim="800000"/>
            <a:headEnd/>
            <a:tailEnd/>
          </a:ln>
        </p:spPr>
        <p:txBody>
          <a:bodyPr wrap="square">
            <a:spAutoFit/>
          </a:bodyPr>
          <a:lstStyle/>
          <a:p>
            <a:r>
              <a:rPr lang="en-US" sz="2000" dirty="0">
                <a:solidFill>
                  <a:srgbClr val="008CC4"/>
                </a:solidFill>
              </a:rPr>
              <a:t>This page is refreshed automatically, you can close it and check back later, in any case, once the selected image is provisioned, you will receive an email with instructions on how to access it.</a:t>
            </a:r>
          </a:p>
          <a:p>
            <a:r>
              <a:rPr lang="en-US" sz="2000" dirty="0">
                <a:solidFill>
                  <a:srgbClr val="008CC4"/>
                </a:solidFill>
              </a:rPr>
              <a:t>The selected image will then show highlighted in green or blue (for VPN), and an IP address and password will have been assigned.</a:t>
            </a:r>
          </a:p>
        </p:txBody>
      </p:sp>
      <p:pic>
        <p:nvPicPr>
          <p:cNvPr id="3" name="Picture 2"/>
          <p:cNvPicPr>
            <a:picLocks noChangeAspect="1"/>
          </p:cNvPicPr>
          <p:nvPr/>
        </p:nvPicPr>
        <p:blipFill>
          <a:blip r:embed="rId2"/>
          <a:stretch>
            <a:fillRect/>
          </a:stretch>
        </p:blipFill>
        <p:spPr>
          <a:xfrm>
            <a:off x="74577" y="1687570"/>
            <a:ext cx="8960093" cy="1254413"/>
          </a:xfrm>
          <a:prstGeom prst="rect">
            <a:avLst/>
          </a:prstGeom>
        </p:spPr>
      </p:pic>
      <p:pic>
        <p:nvPicPr>
          <p:cNvPr id="2" name="Picture 1"/>
          <p:cNvPicPr>
            <a:picLocks noChangeAspect="1"/>
          </p:cNvPicPr>
          <p:nvPr/>
        </p:nvPicPr>
        <p:blipFill>
          <a:blip r:embed="rId3"/>
          <a:stretch>
            <a:fillRect/>
          </a:stretch>
        </p:blipFill>
        <p:spPr>
          <a:xfrm>
            <a:off x="74577" y="5138366"/>
            <a:ext cx="8960093" cy="8946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342" y="539295"/>
            <a:ext cx="8514993" cy="690789"/>
          </a:xfrm>
        </p:spPr>
        <p:txBody>
          <a:bodyPr/>
          <a:lstStyle/>
          <a:p>
            <a:r>
              <a:rPr lang="en-US" dirty="0"/>
              <a:t>Once your image is provisioned you will also receive an email with detailed instructions, please make sure you read and follow them</a:t>
            </a:r>
            <a:br>
              <a:rPr lang="en-US" dirty="0"/>
            </a:br>
            <a:endParaRPr lang="en-US" dirty="0"/>
          </a:p>
        </p:txBody>
      </p:sp>
      <p:pic>
        <p:nvPicPr>
          <p:cNvPr id="3" name="Picture 2"/>
          <p:cNvPicPr>
            <a:picLocks noChangeAspect="1"/>
          </p:cNvPicPr>
          <p:nvPr/>
        </p:nvPicPr>
        <p:blipFill>
          <a:blip r:embed="rId2"/>
          <a:stretch>
            <a:fillRect/>
          </a:stretch>
        </p:blipFill>
        <p:spPr>
          <a:xfrm>
            <a:off x="8766" y="1447320"/>
            <a:ext cx="8984616" cy="4625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txBox="1">
            <a:spLocks/>
          </p:cNvSpPr>
          <p:nvPr/>
        </p:nvSpPr>
        <p:spPr bwMode="auto">
          <a:xfrm>
            <a:off x="304800" y="763588"/>
            <a:ext cx="7019925" cy="719137"/>
          </a:xfrm>
          <a:prstGeom prst="rect">
            <a:avLst/>
          </a:prstGeom>
          <a:noFill/>
          <a:ln w="9525">
            <a:noFill/>
            <a:miter lim="800000"/>
            <a:headEnd/>
            <a:tailEnd/>
          </a:ln>
        </p:spPr>
        <p:txBody>
          <a:bodyPr/>
          <a:lstStyle/>
          <a:p>
            <a:pPr algn="ctr" defTabSz="914400"/>
            <a:r>
              <a:rPr lang="en-US" sz="2400" dirty="0">
                <a:ea typeface="ＭＳ Ｐゴシック" pitchFamily="34" charset="-128"/>
              </a:rPr>
              <a:t>Demonstrating using Cloud image</a:t>
            </a:r>
          </a:p>
        </p:txBody>
      </p:sp>
      <p:sp>
        <p:nvSpPr>
          <p:cNvPr id="33795" name="TextBox 49"/>
          <p:cNvSpPr txBox="1">
            <a:spLocks noChangeArrowheads="1"/>
          </p:cNvSpPr>
          <p:nvPr/>
        </p:nvSpPr>
        <p:spPr bwMode="auto">
          <a:xfrm>
            <a:off x="2496964" y="2130169"/>
            <a:ext cx="3048000" cy="646113"/>
          </a:xfrm>
          <a:prstGeom prst="rect">
            <a:avLst/>
          </a:prstGeom>
          <a:noFill/>
          <a:ln w="9525">
            <a:noFill/>
            <a:miter lim="800000"/>
            <a:headEnd/>
            <a:tailEnd/>
          </a:ln>
        </p:spPr>
        <p:txBody>
          <a:bodyPr>
            <a:spAutoFit/>
          </a:bodyPr>
          <a:lstStyle/>
          <a:p>
            <a:pPr algn="ctr" defTabSz="914400"/>
            <a:r>
              <a:rPr lang="en-US" sz="1800" dirty="0">
                <a:ea typeface="ＭＳ Ｐゴシック" pitchFamily="34" charset="-128"/>
              </a:rPr>
              <a:t>Web Provisioning Application</a:t>
            </a:r>
          </a:p>
        </p:txBody>
      </p:sp>
      <p:sp>
        <p:nvSpPr>
          <p:cNvPr id="33796" name="TextBox 50"/>
          <p:cNvSpPr txBox="1">
            <a:spLocks noChangeArrowheads="1"/>
          </p:cNvSpPr>
          <p:nvPr/>
        </p:nvSpPr>
        <p:spPr bwMode="auto">
          <a:xfrm>
            <a:off x="6480175" y="2630252"/>
            <a:ext cx="2120900" cy="646331"/>
          </a:xfrm>
          <a:prstGeom prst="rect">
            <a:avLst/>
          </a:prstGeom>
          <a:noFill/>
          <a:ln w="9525">
            <a:noFill/>
            <a:miter lim="800000"/>
            <a:headEnd/>
            <a:tailEnd/>
          </a:ln>
        </p:spPr>
        <p:txBody>
          <a:bodyPr wrap="square">
            <a:spAutoFit/>
          </a:bodyPr>
          <a:lstStyle/>
          <a:p>
            <a:pPr defTabSz="914400"/>
            <a:r>
              <a:rPr lang="en-US" dirty="0">
                <a:ea typeface="ＭＳ Ｐゴシック" pitchFamily="34" charset="-128"/>
              </a:rPr>
              <a:t>Short &amp; Long Term Scheduling</a:t>
            </a:r>
          </a:p>
        </p:txBody>
      </p:sp>
      <p:sp>
        <p:nvSpPr>
          <p:cNvPr id="33797" name="TextBox 47"/>
          <p:cNvSpPr txBox="1">
            <a:spLocks noChangeArrowheads="1"/>
          </p:cNvSpPr>
          <p:nvPr/>
        </p:nvSpPr>
        <p:spPr bwMode="auto">
          <a:xfrm>
            <a:off x="43251" y="1694198"/>
            <a:ext cx="2252273" cy="907941"/>
          </a:xfrm>
          <a:prstGeom prst="rect">
            <a:avLst/>
          </a:prstGeom>
          <a:noFill/>
          <a:ln w="9525">
            <a:noFill/>
            <a:miter lim="800000"/>
            <a:headEnd/>
            <a:tailEnd/>
          </a:ln>
        </p:spPr>
        <p:txBody>
          <a:bodyPr wrap="square">
            <a:spAutoFit/>
          </a:bodyPr>
          <a:lstStyle/>
          <a:p>
            <a:pPr algn="ctr" defTabSz="914400"/>
            <a:r>
              <a:rPr lang="en-US" sz="1400" b="1" dirty="0">
                <a:ea typeface="ＭＳ Ｐゴシック" pitchFamily="34" charset="-128"/>
              </a:rPr>
              <a:t>Cloud Software Hosted in Cloud Outside of Firewall</a:t>
            </a:r>
          </a:p>
          <a:p>
            <a:pPr algn="ctr" defTabSz="914400"/>
            <a:endParaRPr lang="en-US" sz="1100" b="1" dirty="0">
              <a:ea typeface="ＭＳ Ｐゴシック" pitchFamily="34" charset="-128"/>
            </a:endParaRPr>
          </a:p>
        </p:txBody>
      </p:sp>
      <p:grpSp>
        <p:nvGrpSpPr>
          <p:cNvPr id="2" name="Group 41"/>
          <p:cNvGrpSpPr>
            <a:grpSpLocks/>
          </p:cNvGrpSpPr>
          <p:nvPr/>
        </p:nvGrpSpPr>
        <p:grpSpPr bwMode="auto">
          <a:xfrm>
            <a:off x="6307137" y="3423727"/>
            <a:ext cx="2092583" cy="2322660"/>
            <a:chOff x="6892266" y="4487292"/>
            <a:chExt cx="1600200" cy="1898720"/>
          </a:xfrm>
        </p:grpSpPr>
        <p:sp>
          <p:nvSpPr>
            <p:cNvPr id="33802" name="TextBox 42"/>
            <p:cNvSpPr txBox="1">
              <a:spLocks noChangeArrowheads="1"/>
            </p:cNvSpPr>
            <p:nvPr/>
          </p:nvSpPr>
          <p:spPr bwMode="auto">
            <a:xfrm>
              <a:off x="6985928" y="6016680"/>
              <a:ext cx="1295400" cy="369332"/>
            </a:xfrm>
            <a:prstGeom prst="rect">
              <a:avLst/>
            </a:prstGeom>
            <a:noFill/>
            <a:ln w="9525">
              <a:noFill/>
              <a:miter lim="800000"/>
              <a:headEnd/>
              <a:tailEnd/>
            </a:ln>
          </p:spPr>
          <p:txBody>
            <a:bodyPr>
              <a:spAutoFit/>
            </a:bodyPr>
            <a:lstStyle/>
            <a:p>
              <a:pPr defTabSz="914400"/>
              <a:r>
                <a:rPr lang="en-US" sz="1800" dirty="0">
                  <a:ea typeface="ＭＳ Ｐゴシック" pitchFamily="34" charset="-128"/>
                </a:rPr>
                <a:t>SoftLayer</a:t>
              </a:r>
            </a:p>
          </p:txBody>
        </p:sp>
        <p:grpSp>
          <p:nvGrpSpPr>
            <p:cNvPr id="3" name="Group 43"/>
            <p:cNvGrpSpPr>
              <a:grpSpLocks/>
            </p:cNvGrpSpPr>
            <p:nvPr/>
          </p:nvGrpSpPr>
          <p:grpSpPr bwMode="auto">
            <a:xfrm>
              <a:off x="6892266" y="4487292"/>
              <a:ext cx="1600200" cy="1462141"/>
              <a:chOff x="7160481" y="5083337"/>
              <a:chExt cx="1600200" cy="1462141"/>
            </a:xfrm>
          </p:grpSpPr>
          <p:sp>
            <p:nvSpPr>
              <p:cNvPr id="45" name="Cloud 44"/>
              <p:cNvSpPr/>
              <p:nvPr/>
            </p:nvSpPr>
            <p:spPr bwMode="auto">
              <a:xfrm>
                <a:off x="7160481" y="5083337"/>
                <a:ext cx="1600200" cy="1462141"/>
              </a:xfrm>
              <a:prstGeom prst="cloud">
                <a:avLst/>
              </a:prstGeom>
              <a:ln/>
              <a:extLst/>
            </p:spPr>
            <p:style>
              <a:lnRef idx="2">
                <a:schemeClr val="dk1"/>
              </a:lnRef>
              <a:fillRef idx="1">
                <a:schemeClr val="lt1"/>
              </a:fillRef>
              <a:effectRef idx="0">
                <a:schemeClr val="dk1"/>
              </a:effectRef>
              <a:fontRef idx="minor">
                <a:schemeClr val="dk1"/>
              </a:fontRef>
            </p:style>
            <p:txBody>
              <a:bodyPr wrap="square">
                <a:spAutoFit/>
              </a:bodyPr>
              <a:lstStyle/>
              <a:p>
                <a:pPr defTabSz="914400">
                  <a:defRPr/>
                </a:pPr>
                <a:endParaRPr lang="en-US" sz="1800">
                  <a:solidFill>
                    <a:srgbClr val="000000"/>
                  </a:solidFill>
                </a:endParaRPr>
              </a:p>
            </p:txBody>
          </p:sp>
          <p:sp>
            <p:nvSpPr>
              <p:cNvPr id="33805" name="TextBox 45"/>
              <p:cNvSpPr txBox="1">
                <a:spLocks noChangeArrowheads="1"/>
              </p:cNvSpPr>
              <p:nvPr/>
            </p:nvSpPr>
            <p:spPr bwMode="auto">
              <a:xfrm>
                <a:off x="7281262" y="5439764"/>
                <a:ext cx="1268282" cy="679321"/>
              </a:xfrm>
              <a:prstGeom prst="rect">
                <a:avLst/>
              </a:prstGeom>
              <a:noFill/>
              <a:ln w="9525">
                <a:noFill/>
                <a:miter lim="800000"/>
                <a:headEnd/>
                <a:tailEnd/>
              </a:ln>
            </p:spPr>
            <p:txBody>
              <a:bodyPr wrap="square">
                <a:spAutoFit/>
              </a:bodyPr>
              <a:lstStyle/>
              <a:p>
                <a:pPr defTabSz="914400"/>
                <a:r>
                  <a:rPr lang="en-US" sz="1200" dirty="0">
                    <a:ea typeface="ＭＳ Ｐゴシック" pitchFamily="34" charset="-128"/>
                  </a:rPr>
                  <a:t>Cognos Analytics, Planning Analytics</a:t>
                </a:r>
              </a:p>
              <a:p>
                <a:pPr defTabSz="914400"/>
                <a:r>
                  <a:rPr lang="en-US" sz="1200" dirty="0">
                    <a:ea typeface="ＭＳ Ｐゴシック" pitchFamily="34" charset="-128"/>
                  </a:rPr>
                  <a:t>BBCI , Big Insights</a:t>
                </a:r>
              </a:p>
              <a:p>
                <a:pPr defTabSz="914400"/>
                <a:r>
                  <a:rPr lang="en-US" sz="1200" dirty="0">
                    <a:ea typeface="ＭＳ Ｐゴシック" pitchFamily="34" charset="-128"/>
                  </a:rPr>
                  <a:t>IIS, ECM,  Etc.…</a:t>
                </a:r>
              </a:p>
            </p:txBody>
          </p:sp>
        </p:grpSp>
      </p:grpSp>
      <p:pic>
        <p:nvPicPr>
          <p:cNvPr id="12" name="Picture 11"/>
          <p:cNvPicPr>
            <a:picLocks noChangeAspect="1"/>
          </p:cNvPicPr>
          <p:nvPr/>
        </p:nvPicPr>
        <p:blipFill>
          <a:blip r:embed="rId2"/>
          <a:stretch>
            <a:fillRect/>
          </a:stretch>
        </p:blipFill>
        <p:spPr>
          <a:xfrm>
            <a:off x="1118681" y="2813612"/>
            <a:ext cx="5109484" cy="39066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561067"/>
            <a:ext cx="8514993" cy="745218"/>
          </a:xfrm>
        </p:spPr>
        <p:txBody>
          <a:bodyPr/>
          <a:lstStyle/>
          <a:p>
            <a:r>
              <a:rPr lang="en-US" dirty="0"/>
              <a:t>You will also receive an email notification when a provisioned image is about to expire …</a:t>
            </a:r>
          </a:p>
        </p:txBody>
      </p:sp>
      <p:pic>
        <p:nvPicPr>
          <p:cNvPr id="2050" name="Picture 2"/>
          <p:cNvPicPr>
            <a:picLocks noGrp="1" noChangeAspect="1" noChangeArrowheads="1"/>
          </p:cNvPicPr>
          <p:nvPr>
            <p:ph idx="1"/>
          </p:nvPr>
        </p:nvPicPr>
        <p:blipFill>
          <a:blip r:embed="rId2"/>
          <a:srcRect/>
          <a:stretch>
            <a:fillRect/>
          </a:stretch>
        </p:blipFill>
        <p:spPr bwMode="auto">
          <a:xfrm>
            <a:off x="169944" y="1262744"/>
            <a:ext cx="8747203" cy="4287604"/>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0" descr="SAnalytics_PPT_MasterGraphics_1221-0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2" name="Text Box 8"/>
          <p:cNvSpPr txBox="1">
            <a:spLocks noChangeArrowheads="1"/>
          </p:cNvSpPr>
          <p:nvPr/>
        </p:nvSpPr>
        <p:spPr bwMode="auto">
          <a:xfrm>
            <a:off x="2353061" y="2136338"/>
            <a:ext cx="4437878" cy="2585323"/>
          </a:xfrm>
          <a:prstGeom prst="rect">
            <a:avLst/>
          </a:prstGeom>
          <a:noFill/>
          <a:ln w="9525">
            <a:noFill/>
            <a:miter lim="800000"/>
            <a:headEnd/>
            <a:tailEnd/>
          </a:ln>
        </p:spPr>
        <p:txBody>
          <a:bodyPr wrap="square">
            <a:spAutoFit/>
          </a:bodyPr>
          <a:lstStyle/>
          <a:p>
            <a:pPr algn="ctr">
              <a:spcBef>
                <a:spcPct val="50000"/>
              </a:spcBef>
            </a:pPr>
            <a:r>
              <a:rPr lang="en-US" sz="5400" dirty="0">
                <a:solidFill>
                  <a:schemeClr val="bg1"/>
                </a:solidFill>
              </a:rPr>
              <a:t>If an image is provisioned with VPN</a:t>
            </a:r>
            <a:endParaRPr lang="en-US" sz="4800" b="1" dirty="0">
              <a:solidFill>
                <a:schemeClr val="bg1"/>
              </a:solidFill>
            </a:endParaRPr>
          </a:p>
        </p:txBody>
      </p:sp>
    </p:spTree>
    <p:extLst>
      <p:ext uri="{BB962C8B-B14F-4D97-AF65-F5344CB8AC3E}">
        <p14:creationId xmlns:p14="http://schemas.microsoft.com/office/powerpoint/2010/main" val="227718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99" y="4082949"/>
            <a:ext cx="3755069" cy="1510760"/>
          </a:xfrm>
        </p:spPr>
        <p:txBody>
          <a:bodyPr/>
          <a:lstStyle/>
          <a:p>
            <a:r>
              <a:rPr lang="en-US" sz="2000" dirty="0">
                <a:solidFill>
                  <a:schemeClr val="accent2"/>
                </a:solidFill>
              </a:rPr>
              <a:t>For more information on the use of VPN please check the video under the [Support] link</a:t>
            </a:r>
          </a:p>
        </p:txBody>
      </p:sp>
      <p:sp>
        <p:nvSpPr>
          <p:cNvPr id="6" name="TextBox 6"/>
          <p:cNvSpPr txBox="1">
            <a:spLocks noChangeArrowheads="1"/>
          </p:cNvSpPr>
          <p:nvPr/>
        </p:nvSpPr>
        <p:spPr bwMode="auto">
          <a:xfrm>
            <a:off x="261257" y="587829"/>
            <a:ext cx="8253736" cy="646331"/>
          </a:xfrm>
          <a:prstGeom prst="rect">
            <a:avLst/>
          </a:prstGeom>
          <a:solidFill>
            <a:schemeClr val="bg1"/>
          </a:solidFill>
          <a:ln w="9525">
            <a:noFill/>
            <a:miter lim="800000"/>
            <a:headEnd/>
            <a:tailEnd/>
          </a:ln>
        </p:spPr>
        <p:txBody>
          <a:bodyPr vert="horz" wrap="square" lIns="0" tIns="45720" rIns="91440" bIns="45720" numCol="1" anchor="t" anchorCtr="0" compatLnSpc="1">
            <a:prstTxWarp prst="textNoShape">
              <a:avLst/>
            </a:prstTxWarp>
            <a:spAutoFit/>
          </a:bodyPr>
          <a:lstStyle/>
          <a:p>
            <a:pPr lvl="0"/>
            <a:r>
              <a:rPr lang="en-US" kern="0" dirty="0">
                <a:solidFill>
                  <a:schemeClr val="accent2"/>
                </a:solidFill>
                <a:latin typeface="+mj-lt"/>
                <a:cs typeface="+mj-cs"/>
              </a:rPr>
              <a:t>At provision time, you can also choose to </a:t>
            </a:r>
            <a:r>
              <a:rPr kumimoji="0" lang="en-US" i="0" u="none" strike="noStrike" kern="0" cap="none" spc="0" normalizeH="0" baseline="0" noProof="0" dirty="0">
                <a:ln>
                  <a:noFill/>
                </a:ln>
                <a:solidFill>
                  <a:schemeClr val="accent2"/>
                </a:solidFill>
                <a:effectLst/>
                <a:uLnTx/>
                <a:uFillTx/>
                <a:latin typeface="+mj-lt"/>
                <a:cs typeface="+mj-cs"/>
              </a:rPr>
              <a:t>add VPN access, this can prevent hackers from damaging your provisioned environment</a:t>
            </a:r>
            <a:r>
              <a:rPr kumimoji="0" lang="en-US" i="0" u="none" strike="noStrike" kern="0" cap="none" spc="0" normalizeH="0" noProof="0" dirty="0">
                <a:ln>
                  <a:noFill/>
                </a:ln>
                <a:solidFill>
                  <a:schemeClr val="accent2"/>
                </a:solidFill>
                <a:effectLst/>
                <a:uLnTx/>
                <a:uFillTx/>
                <a:latin typeface="+mj-lt"/>
                <a:cs typeface="+mj-cs"/>
              </a:rPr>
              <a:t> </a:t>
            </a:r>
            <a:endParaRPr kumimoji="0" lang="en-US" i="0" u="none" strike="noStrike" kern="0" cap="none" spc="0" normalizeH="0" baseline="0" noProof="0" dirty="0">
              <a:ln>
                <a:noFill/>
              </a:ln>
              <a:solidFill>
                <a:schemeClr val="accent2"/>
              </a:solidFill>
              <a:effectLst/>
              <a:uLnTx/>
              <a:uFillTx/>
              <a:latin typeface="+mj-lt"/>
              <a:cs typeface="+mj-cs"/>
            </a:endParaRPr>
          </a:p>
        </p:txBody>
      </p:sp>
      <p:pic>
        <p:nvPicPr>
          <p:cNvPr id="7" name="Picture 6"/>
          <p:cNvPicPr>
            <a:picLocks noChangeAspect="1"/>
          </p:cNvPicPr>
          <p:nvPr/>
        </p:nvPicPr>
        <p:blipFill>
          <a:blip r:embed="rId2"/>
          <a:stretch>
            <a:fillRect/>
          </a:stretch>
        </p:blipFill>
        <p:spPr>
          <a:xfrm>
            <a:off x="4253948" y="2914518"/>
            <a:ext cx="3707428" cy="3833943"/>
          </a:xfrm>
          <a:prstGeom prst="rect">
            <a:avLst/>
          </a:prstGeom>
        </p:spPr>
      </p:pic>
      <p:pic>
        <p:nvPicPr>
          <p:cNvPr id="4" name="Picture 3"/>
          <p:cNvPicPr>
            <a:picLocks noChangeAspect="1"/>
          </p:cNvPicPr>
          <p:nvPr/>
        </p:nvPicPr>
        <p:blipFill>
          <a:blip r:embed="rId3"/>
          <a:stretch>
            <a:fillRect/>
          </a:stretch>
        </p:blipFill>
        <p:spPr>
          <a:xfrm>
            <a:off x="49828" y="1254216"/>
            <a:ext cx="9074426" cy="1610966"/>
          </a:xfrm>
          <a:prstGeom prst="rect">
            <a:avLst/>
          </a:prstGeom>
        </p:spPr>
      </p:pic>
    </p:spTree>
    <p:extLst>
      <p:ext uri="{BB962C8B-B14F-4D97-AF65-F5344CB8AC3E}">
        <p14:creationId xmlns:p14="http://schemas.microsoft.com/office/powerpoint/2010/main" val="28163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6835" y="772886"/>
            <a:ext cx="7792278" cy="1631216"/>
          </a:xfrm>
          <a:prstGeom prst="rect">
            <a:avLst/>
          </a:prstGeom>
        </p:spPr>
        <p:txBody>
          <a:bodyPr wrap="square">
            <a:spAutoFit/>
          </a:bodyPr>
          <a:lstStyle/>
          <a:p>
            <a:r>
              <a:rPr lang="en-US" sz="2000" dirty="0">
                <a:solidFill>
                  <a:schemeClr val="accent2"/>
                </a:solidFill>
              </a:rPr>
              <a:t>If VPN protection was chosen at provisioning time, or if an image was originally created with VPN required, your image will be highlighted in BLUE. In order to be able to access it, before you can click on the generated active link or RDP/putty into it, you MUST login into the SoftLayer VPN FIRST and install and run this VPN.</a:t>
            </a:r>
          </a:p>
        </p:txBody>
      </p:sp>
      <p:pic>
        <p:nvPicPr>
          <p:cNvPr id="5" name="Picture 4"/>
          <p:cNvPicPr>
            <a:picLocks noChangeAspect="1"/>
          </p:cNvPicPr>
          <p:nvPr/>
        </p:nvPicPr>
        <p:blipFill>
          <a:blip r:embed="rId2"/>
          <a:stretch>
            <a:fillRect/>
          </a:stretch>
        </p:blipFill>
        <p:spPr>
          <a:xfrm>
            <a:off x="79988" y="2872409"/>
            <a:ext cx="8922498" cy="2615440"/>
          </a:xfrm>
          <a:prstGeom prst="rect">
            <a:avLst/>
          </a:prstGeom>
        </p:spPr>
      </p:pic>
      <p:cxnSp>
        <p:nvCxnSpPr>
          <p:cNvPr id="6" name="Straight Arrow Connector 5"/>
          <p:cNvCxnSpPr>
            <a:stCxn id="4" idx="2"/>
          </p:cNvCxnSpPr>
          <p:nvPr/>
        </p:nvCxnSpPr>
        <p:spPr>
          <a:xfrm flipH="1">
            <a:off x="4005470" y="2404102"/>
            <a:ext cx="407504" cy="261515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39" y="876300"/>
            <a:ext cx="3525836" cy="2129166"/>
          </a:xfrm>
        </p:spPr>
        <p:txBody>
          <a:bodyPr/>
          <a:lstStyle/>
          <a:p>
            <a:r>
              <a:rPr lang="en-US" dirty="0"/>
              <a:t>Choose the SL VPN access server from the list, login with your user name (email address) and default password “IBMDem0s!”</a:t>
            </a:r>
          </a:p>
        </p:txBody>
      </p:sp>
      <p:pic>
        <p:nvPicPr>
          <p:cNvPr id="8" name="Picture 7"/>
          <p:cNvPicPr>
            <a:picLocks noChangeAspect="1"/>
          </p:cNvPicPr>
          <p:nvPr/>
        </p:nvPicPr>
        <p:blipFill>
          <a:blip r:embed="rId2"/>
          <a:stretch>
            <a:fillRect/>
          </a:stretch>
        </p:blipFill>
        <p:spPr>
          <a:xfrm>
            <a:off x="3741738" y="593725"/>
            <a:ext cx="5402262" cy="5191496"/>
          </a:xfrm>
          <a:prstGeom prst="rect">
            <a:avLst/>
          </a:prstGeom>
        </p:spPr>
      </p:pic>
      <p:pic>
        <p:nvPicPr>
          <p:cNvPr id="9" name="Picture 8"/>
          <p:cNvPicPr>
            <a:picLocks noChangeAspect="1"/>
          </p:cNvPicPr>
          <p:nvPr/>
        </p:nvPicPr>
        <p:blipFill>
          <a:blip r:embed="rId3"/>
          <a:stretch>
            <a:fillRect/>
          </a:stretch>
        </p:blipFill>
        <p:spPr>
          <a:xfrm>
            <a:off x="1" y="3448050"/>
            <a:ext cx="4091196" cy="2837706"/>
          </a:xfrm>
          <a:prstGeom prst="rect">
            <a:avLst/>
          </a:prstGeom>
        </p:spPr>
      </p:pic>
      <p:sp>
        <p:nvSpPr>
          <p:cNvPr id="3" name="Rounded Rectangle 2"/>
          <p:cNvSpPr/>
          <p:nvPr/>
        </p:nvSpPr>
        <p:spPr>
          <a:xfrm>
            <a:off x="6276975" y="5476875"/>
            <a:ext cx="828675" cy="308346"/>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389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63" y="593725"/>
            <a:ext cx="8610243" cy="739775"/>
          </a:xfrm>
        </p:spPr>
        <p:txBody>
          <a:bodyPr/>
          <a:lstStyle/>
          <a:p>
            <a:r>
              <a:rPr lang="en-US" dirty="0"/>
              <a:t>If you need to change the SL VPN password, click on the [Manage] button shown below …</a:t>
            </a:r>
          </a:p>
        </p:txBody>
      </p:sp>
      <p:sp>
        <p:nvSpPr>
          <p:cNvPr id="5" name="Title 1"/>
          <p:cNvSpPr txBox="1">
            <a:spLocks/>
          </p:cNvSpPr>
          <p:nvPr/>
        </p:nvSpPr>
        <p:spPr bwMode="auto">
          <a:xfrm>
            <a:off x="169862" y="2913234"/>
            <a:ext cx="8274142" cy="836613"/>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kern="0" dirty="0"/>
              <a:t>Password MUST be at least 8 digits long, MUST contain one Capital letter, one number and one special character…</a:t>
            </a:r>
          </a:p>
        </p:txBody>
      </p:sp>
      <p:pic>
        <p:nvPicPr>
          <p:cNvPr id="7" name="Picture 6"/>
          <p:cNvPicPr>
            <a:picLocks noChangeAspect="1"/>
          </p:cNvPicPr>
          <p:nvPr/>
        </p:nvPicPr>
        <p:blipFill>
          <a:blip r:embed="rId2"/>
          <a:stretch>
            <a:fillRect/>
          </a:stretch>
        </p:blipFill>
        <p:spPr>
          <a:xfrm>
            <a:off x="497185" y="1333500"/>
            <a:ext cx="7619497" cy="1258266"/>
          </a:xfrm>
          <a:prstGeom prst="rect">
            <a:avLst/>
          </a:prstGeom>
        </p:spPr>
      </p:pic>
      <p:pic>
        <p:nvPicPr>
          <p:cNvPr id="9" name="Picture 8"/>
          <p:cNvPicPr>
            <a:picLocks noChangeAspect="1"/>
          </p:cNvPicPr>
          <p:nvPr/>
        </p:nvPicPr>
        <p:blipFill>
          <a:blip r:embed="rId3"/>
          <a:stretch>
            <a:fillRect/>
          </a:stretch>
        </p:blipFill>
        <p:spPr>
          <a:xfrm>
            <a:off x="497185" y="3829392"/>
            <a:ext cx="7619497" cy="2833269"/>
          </a:xfrm>
          <a:prstGeom prst="rect">
            <a:avLst/>
          </a:prstGeom>
        </p:spPr>
      </p:pic>
    </p:spTree>
    <p:extLst>
      <p:ext uri="{BB962C8B-B14F-4D97-AF65-F5344CB8AC3E}">
        <p14:creationId xmlns:p14="http://schemas.microsoft.com/office/powerpoint/2010/main" val="1602914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Once you login unto SL, the process starts the installation and launches the VPN, please accept any and all installation prompts</a:t>
            </a:r>
          </a:p>
        </p:txBody>
      </p:sp>
      <p:pic>
        <p:nvPicPr>
          <p:cNvPr id="8" name="Picture 7"/>
          <p:cNvPicPr>
            <a:picLocks noChangeAspect="1"/>
          </p:cNvPicPr>
          <p:nvPr/>
        </p:nvPicPr>
        <p:blipFill>
          <a:blip r:embed="rId2"/>
          <a:stretch>
            <a:fillRect/>
          </a:stretch>
        </p:blipFill>
        <p:spPr>
          <a:xfrm>
            <a:off x="5338557" y="4101235"/>
            <a:ext cx="3642164" cy="2229750"/>
          </a:xfrm>
          <a:prstGeom prst="rect">
            <a:avLst/>
          </a:prstGeom>
        </p:spPr>
      </p:pic>
      <p:pic>
        <p:nvPicPr>
          <p:cNvPr id="4" name="Picture 3"/>
          <p:cNvPicPr>
            <a:picLocks noChangeAspect="1"/>
          </p:cNvPicPr>
          <p:nvPr/>
        </p:nvPicPr>
        <p:blipFill>
          <a:blip r:embed="rId3"/>
          <a:stretch>
            <a:fillRect/>
          </a:stretch>
        </p:blipFill>
        <p:spPr>
          <a:xfrm>
            <a:off x="265113" y="1779103"/>
            <a:ext cx="4752271" cy="4644265"/>
          </a:xfrm>
          <a:prstGeom prst="rect">
            <a:avLst/>
          </a:prstGeom>
        </p:spPr>
      </p:pic>
      <p:pic>
        <p:nvPicPr>
          <p:cNvPr id="5" name="Picture 4"/>
          <p:cNvPicPr>
            <a:picLocks noChangeAspect="1"/>
          </p:cNvPicPr>
          <p:nvPr/>
        </p:nvPicPr>
        <p:blipFill>
          <a:blip r:embed="rId4"/>
          <a:stretch>
            <a:fillRect/>
          </a:stretch>
        </p:blipFill>
        <p:spPr>
          <a:xfrm>
            <a:off x="5338557" y="1779103"/>
            <a:ext cx="3308488" cy="2088544"/>
          </a:xfrm>
          <a:prstGeom prst="rect">
            <a:avLst/>
          </a:prstGeom>
        </p:spPr>
      </p:pic>
    </p:spTree>
    <p:extLst>
      <p:ext uri="{BB962C8B-B14F-4D97-AF65-F5344CB8AC3E}">
        <p14:creationId xmlns:p14="http://schemas.microsoft.com/office/powerpoint/2010/main" val="2385099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593725"/>
            <a:ext cx="8121098" cy="1115805"/>
          </a:xfrm>
        </p:spPr>
        <p:txBody>
          <a:bodyPr/>
          <a:lstStyle/>
          <a:p>
            <a:r>
              <a:rPr lang="en-US" dirty="0"/>
              <a:t>At the end of the installation you will see a webpage like this, however, depending on your own network configuration, you may need to install the Standalone version for your OS </a:t>
            </a:r>
          </a:p>
        </p:txBody>
      </p:sp>
      <p:pic>
        <p:nvPicPr>
          <p:cNvPr id="6" name="Picture 5"/>
          <p:cNvPicPr>
            <a:picLocks noChangeAspect="1"/>
          </p:cNvPicPr>
          <p:nvPr/>
        </p:nvPicPr>
        <p:blipFill>
          <a:blip r:embed="rId2"/>
          <a:stretch>
            <a:fillRect/>
          </a:stretch>
        </p:blipFill>
        <p:spPr>
          <a:xfrm>
            <a:off x="1042988" y="1709530"/>
            <a:ext cx="6182759" cy="5077598"/>
          </a:xfrm>
          <a:prstGeom prst="rect">
            <a:avLst/>
          </a:prstGeom>
        </p:spPr>
      </p:pic>
    </p:spTree>
    <p:extLst>
      <p:ext uri="{BB962C8B-B14F-4D97-AF65-F5344CB8AC3E}">
        <p14:creationId xmlns:p14="http://schemas.microsoft.com/office/powerpoint/2010/main" val="314308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74" y="593725"/>
            <a:ext cx="8954486" cy="1092200"/>
          </a:xfrm>
        </p:spPr>
        <p:txBody>
          <a:bodyPr/>
          <a:lstStyle/>
          <a:p>
            <a:r>
              <a:rPr lang="en-US" sz="2000" dirty="0"/>
              <a:t>When you install the standalone VPN, you will see a small window show up with info from the Array SSL VPN, and there will be a red capital “A” icon on your taskbar indicating the VPN is running, you may </a:t>
            </a:r>
            <a:r>
              <a:rPr lang="en-US" sz="2000" b="1" dirty="0"/>
              <a:t>NOW</a:t>
            </a:r>
            <a:r>
              <a:rPr lang="en-US" sz="2000" dirty="0"/>
              <a:t> access your image.</a:t>
            </a:r>
          </a:p>
        </p:txBody>
      </p:sp>
      <p:pic>
        <p:nvPicPr>
          <p:cNvPr id="4" name="Content Placeholder 3"/>
          <p:cNvPicPr>
            <a:picLocks noGrp="1" noChangeAspect="1"/>
          </p:cNvPicPr>
          <p:nvPr>
            <p:ph idx="1"/>
          </p:nvPr>
        </p:nvPicPr>
        <p:blipFill>
          <a:blip r:embed="rId2"/>
          <a:stretch>
            <a:fillRect/>
          </a:stretch>
        </p:blipFill>
        <p:spPr>
          <a:xfrm>
            <a:off x="1724025" y="1768474"/>
            <a:ext cx="7300035" cy="4922434"/>
          </a:xfrm>
          <a:prstGeom prst="rect">
            <a:avLst/>
          </a:prstGeom>
        </p:spPr>
      </p:pic>
      <p:sp>
        <p:nvSpPr>
          <p:cNvPr id="5" name="TextBox 4"/>
          <p:cNvSpPr txBox="1"/>
          <p:nvPr/>
        </p:nvSpPr>
        <p:spPr>
          <a:xfrm>
            <a:off x="0" y="2854303"/>
            <a:ext cx="1200150" cy="2031325"/>
          </a:xfrm>
          <a:prstGeom prst="rect">
            <a:avLst/>
          </a:prstGeom>
          <a:noFill/>
        </p:spPr>
        <p:txBody>
          <a:bodyPr wrap="square" rtlCol="0">
            <a:spAutoFit/>
          </a:bodyPr>
          <a:lstStyle/>
          <a:p>
            <a:r>
              <a:rPr lang="en-US" sz="1400" dirty="0">
                <a:solidFill>
                  <a:srgbClr val="FF0000"/>
                </a:solidFill>
              </a:rPr>
              <a:t>There will be a red capital  “A”  showing in your taskbar when the VPN is connected correctly</a:t>
            </a:r>
          </a:p>
        </p:txBody>
      </p:sp>
      <p:cxnSp>
        <p:nvCxnSpPr>
          <p:cNvPr id="6" name="Straight Arrow Connector 5"/>
          <p:cNvCxnSpPr>
            <a:cxnSpLocks noChangeShapeType="1"/>
            <a:stCxn id="5" idx="2"/>
          </p:cNvCxnSpPr>
          <p:nvPr/>
        </p:nvCxnSpPr>
        <p:spPr bwMode="auto">
          <a:xfrm>
            <a:off x="600075" y="4885628"/>
            <a:ext cx="7439025" cy="1581847"/>
          </a:xfrm>
          <a:prstGeom prst="straightConnector1">
            <a:avLst/>
          </a:prstGeom>
          <a:noFill/>
          <a:ln w="28575" algn="ctr">
            <a:solidFill>
              <a:srgbClr val="92D050"/>
            </a:solidFill>
            <a:prstDash val="dash"/>
            <a:round/>
            <a:headEnd/>
            <a:tailEnd type="arrow" w="med" len="med"/>
          </a:ln>
          <a:effectLst>
            <a:prstShdw prst="shdw17" dist="17961" dir="2700000">
              <a:srgbClr val="000000"/>
            </a:prstShdw>
          </a:effectLst>
        </p:spPr>
      </p:cxnSp>
    </p:spTree>
    <p:extLst>
      <p:ext uri="{BB962C8B-B14F-4D97-AF65-F5344CB8AC3E}">
        <p14:creationId xmlns:p14="http://schemas.microsoft.com/office/powerpoint/2010/main" val="3945461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0" descr="SAnalytics_PPT_MasterGraphics_1221-0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2" name="Text Box 8"/>
          <p:cNvSpPr txBox="1">
            <a:spLocks noChangeArrowheads="1"/>
          </p:cNvSpPr>
          <p:nvPr/>
        </p:nvSpPr>
        <p:spPr bwMode="auto">
          <a:xfrm>
            <a:off x="1848235" y="1555313"/>
            <a:ext cx="5590789" cy="3416320"/>
          </a:xfrm>
          <a:prstGeom prst="rect">
            <a:avLst/>
          </a:prstGeom>
          <a:noFill/>
          <a:ln w="9525">
            <a:noFill/>
            <a:miter lim="800000"/>
            <a:headEnd/>
            <a:tailEnd/>
          </a:ln>
        </p:spPr>
        <p:txBody>
          <a:bodyPr wrap="square">
            <a:spAutoFit/>
          </a:bodyPr>
          <a:lstStyle/>
          <a:p>
            <a:pPr algn="ctr">
              <a:spcBef>
                <a:spcPct val="50000"/>
              </a:spcBef>
            </a:pPr>
            <a:r>
              <a:rPr lang="en-US" sz="5400" dirty="0">
                <a:solidFill>
                  <a:schemeClr val="bg1"/>
                </a:solidFill>
              </a:rPr>
              <a:t>Accessing and modifying provisioned Images </a:t>
            </a:r>
            <a:endParaRPr lang="en-US" sz="4800" b="1" dirty="0">
              <a:solidFill>
                <a:schemeClr val="bg1"/>
              </a:solidFill>
            </a:endParaRPr>
          </a:p>
        </p:txBody>
      </p:sp>
    </p:spTree>
    <p:extLst>
      <p:ext uri="{BB962C8B-B14F-4D97-AF65-F5344CB8AC3E}">
        <p14:creationId xmlns:p14="http://schemas.microsoft.com/office/powerpoint/2010/main" val="22801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txBox="1">
            <a:spLocks/>
          </p:cNvSpPr>
          <p:nvPr/>
        </p:nvSpPr>
        <p:spPr bwMode="auto">
          <a:xfrm>
            <a:off x="344310" y="561621"/>
            <a:ext cx="8619067" cy="682977"/>
          </a:xfrm>
          <a:prstGeom prst="rect">
            <a:avLst/>
          </a:prstGeom>
          <a:noFill/>
          <a:ln w="9525">
            <a:noFill/>
            <a:miter lim="800000"/>
            <a:headEnd/>
            <a:tailEnd/>
          </a:ln>
        </p:spPr>
        <p:txBody>
          <a:bodyPr/>
          <a:lstStyle/>
          <a:p>
            <a:pPr defTabSz="914400"/>
            <a:r>
              <a:rPr lang="en-US" sz="2000" dirty="0">
                <a:solidFill>
                  <a:srgbClr val="008CC4"/>
                </a:solidFill>
                <a:ea typeface="ＭＳ Ｐゴシック" pitchFamily="34" charset="-128"/>
              </a:rPr>
              <a:t>Some of the available Environments in Cloud Concierge … check back often as they are constantly being added and/or updated </a:t>
            </a:r>
          </a:p>
        </p:txBody>
      </p:sp>
      <p:graphicFrame>
        <p:nvGraphicFramePr>
          <p:cNvPr id="3" name="Table 2"/>
          <p:cNvGraphicFramePr>
            <a:graphicFrameLocks noGrp="1"/>
          </p:cNvGraphicFramePr>
          <p:nvPr>
            <p:extLst>
              <p:ext uri="{D42A27DB-BD31-4B8C-83A1-F6EECF244321}">
                <p14:modId xmlns:p14="http://schemas.microsoft.com/office/powerpoint/2010/main" val="2418065934"/>
              </p:ext>
            </p:extLst>
          </p:nvPr>
        </p:nvGraphicFramePr>
        <p:xfrm>
          <a:off x="430609" y="1244602"/>
          <a:ext cx="8246253" cy="5374858"/>
        </p:xfrm>
        <a:graphic>
          <a:graphicData uri="http://schemas.openxmlformats.org/drawingml/2006/table">
            <a:tbl>
              <a:tblPr>
                <a:tableStyleId>{5C22544A-7EE6-4342-B048-85BDC9FD1C3A}</a:tableStyleId>
              </a:tblPr>
              <a:tblGrid>
                <a:gridCol w="1512365">
                  <a:extLst>
                    <a:ext uri="{9D8B030D-6E8A-4147-A177-3AD203B41FA5}">
                      <a16:colId xmlns:a16="http://schemas.microsoft.com/office/drawing/2014/main" val="20000"/>
                    </a:ext>
                  </a:extLst>
                </a:gridCol>
                <a:gridCol w="2572124">
                  <a:extLst>
                    <a:ext uri="{9D8B030D-6E8A-4147-A177-3AD203B41FA5}">
                      <a16:colId xmlns:a16="http://schemas.microsoft.com/office/drawing/2014/main" val="20001"/>
                    </a:ext>
                  </a:extLst>
                </a:gridCol>
                <a:gridCol w="2781868">
                  <a:extLst>
                    <a:ext uri="{9D8B030D-6E8A-4147-A177-3AD203B41FA5}">
                      <a16:colId xmlns:a16="http://schemas.microsoft.com/office/drawing/2014/main" val="20002"/>
                    </a:ext>
                  </a:extLst>
                </a:gridCol>
                <a:gridCol w="551959">
                  <a:extLst>
                    <a:ext uri="{9D8B030D-6E8A-4147-A177-3AD203B41FA5}">
                      <a16:colId xmlns:a16="http://schemas.microsoft.com/office/drawing/2014/main" val="20003"/>
                    </a:ext>
                  </a:extLst>
                </a:gridCol>
                <a:gridCol w="827937">
                  <a:extLst>
                    <a:ext uri="{9D8B030D-6E8A-4147-A177-3AD203B41FA5}">
                      <a16:colId xmlns:a16="http://schemas.microsoft.com/office/drawing/2014/main" val="20004"/>
                    </a:ext>
                  </a:extLst>
                </a:gridCol>
              </a:tblGrid>
              <a:tr h="121590">
                <a:tc>
                  <a:txBody>
                    <a:bodyPr/>
                    <a:lstStyle/>
                    <a:p>
                      <a:pPr algn="l" fontAlgn="b"/>
                      <a:r>
                        <a:rPr lang="en-US" sz="700" u="none" strike="noStrike">
                          <a:effectLst/>
                        </a:rPr>
                        <a:t>Industry Solutions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FSS B2B Attrition Demo</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FSS,SPSS,Cognos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27-Jan-17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00"/>
                  </a:ext>
                </a:extLst>
              </a:tr>
              <a:tr h="121590">
                <a:tc>
                  <a:txBody>
                    <a:bodyPr/>
                    <a:lstStyle/>
                    <a:p>
                      <a:pPr algn="l" fontAlgn="b"/>
                      <a:r>
                        <a:rPr lang="en-US" sz="700" u="none" strike="noStrike">
                          <a:effectLst/>
                        </a:rPr>
                        <a:t>BA</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CPLEX Optimization Studio Developer 12.7</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CPLEX</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12.7</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25-Jan-17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01"/>
                  </a:ext>
                </a:extLst>
              </a:tr>
              <a:tr h="151197">
                <a:tc>
                  <a:txBody>
                    <a:bodyPr/>
                    <a:lstStyle/>
                    <a:p>
                      <a:pPr algn="l" fontAlgn="b"/>
                      <a:r>
                        <a:rPr lang="en-US" sz="700" u="none" strike="noStrike">
                          <a:effectLst/>
                        </a:rPr>
                        <a:t>Asset Management</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Maximo-7.6.0.6-AssetHealthInsights-7.6.0.1_R1</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Maximo</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7.6.0.6</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25-Jan-17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02"/>
                  </a:ext>
                </a:extLst>
              </a:tr>
              <a:tr h="121590">
                <a:tc>
                  <a:txBody>
                    <a:bodyPr/>
                    <a:lstStyle/>
                    <a:p>
                      <a:pPr algn="l" fontAlgn="b"/>
                      <a:r>
                        <a:rPr lang="en-US" sz="700" u="none" strike="noStrike">
                          <a:effectLst/>
                        </a:rPr>
                        <a:t>BigData</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Streams 4.2 V1R4</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Streams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25-Jan-17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03"/>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pt-BR" sz="700" u="none" strike="noStrike">
                          <a:effectLst/>
                        </a:rPr>
                        <a:t>MDM SE/AE V11.5 FP3 Demo Image V4.6</a:t>
                      </a:r>
                      <a:endParaRPr lang="pt-BR"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MDM</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4.6</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23-Jan-17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04"/>
                  </a:ext>
                </a:extLst>
              </a:tr>
              <a:tr h="121590">
                <a:tc>
                  <a:txBody>
                    <a:bodyPr/>
                    <a:lstStyle/>
                    <a:p>
                      <a:pPr algn="l" fontAlgn="b"/>
                      <a:r>
                        <a:rPr lang="en-US" sz="700" u="none" strike="noStrike">
                          <a:effectLst/>
                        </a:rPr>
                        <a:t>BigData</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BigInsights 4.2 Single Node V1R7</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BigInsights,Zeppelin,SPSS Analytic Server</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1.7</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22-Jan-17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05"/>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pt-BR" sz="700" u="none" strike="noStrike">
                          <a:effectLst/>
                        </a:rPr>
                        <a:t>MDM SE/AE V11.6 Demo Image V0.5</a:t>
                      </a:r>
                      <a:endParaRPr lang="pt-BR"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MDM</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0.5</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22-Jan-17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06"/>
                  </a:ext>
                </a:extLst>
              </a:tr>
              <a:tr h="121590">
                <a:tc>
                  <a:txBody>
                    <a:bodyPr/>
                    <a:lstStyle/>
                    <a:p>
                      <a:pPr algn="l" fontAlgn="b"/>
                      <a:r>
                        <a:rPr lang="en-US" sz="700" u="none" strike="noStrike">
                          <a:effectLst/>
                        </a:rPr>
                        <a:t>BA</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Planning and Optimization 2.12</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TM1,Planning Analytics,CPLEX</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20-Jan-17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07"/>
                  </a:ext>
                </a:extLst>
              </a:tr>
              <a:tr h="238846">
                <a:tc>
                  <a:txBody>
                    <a:bodyPr/>
                    <a:lstStyle/>
                    <a:p>
                      <a:pPr algn="l" fontAlgn="b"/>
                      <a:r>
                        <a:rPr lang="en-US" sz="700" u="none" strike="noStrike">
                          <a:effectLst/>
                        </a:rPr>
                        <a:t>BA</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Decision Optimization Support for Fab Assembly Line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Decision Optimization Center</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3.9</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17-Jan-17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08"/>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IIDR CDC (IBM Data Replication)</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IIDR CDC</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V1R4</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17-Jan-17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09"/>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fr-FR" sz="700" u="none" strike="noStrike">
                          <a:effectLst/>
                        </a:rPr>
                        <a:t>IIS on Cloud DQ - Client</a:t>
                      </a:r>
                      <a:endParaRPr lang="fr-FR"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Information Server,IIS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11.5.0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17-Jan-17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10"/>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IIS on Cloud EE - Client</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Information Server,IIS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11.5.0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17-Jan-17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11"/>
                  </a:ext>
                </a:extLst>
              </a:tr>
              <a:tr h="121590">
                <a:tc>
                  <a:txBody>
                    <a:bodyPr/>
                    <a:lstStyle/>
                    <a:p>
                      <a:pPr algn="l" fontAlgn="b"/>
                      <a:r>
                        <a:rPr lang="en-US" sz="700" u="none" strike="noStrike">
                          <a:effectLst/>
                        </a:rPr>
                        <a:t>BA</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Decision Optimization Center Developer 3.9</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Decision Optimization Center</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3.9</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16-Jan-17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12"/>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IGC on Cloud Cluster</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Information Server,IIS,IGC</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11.5.0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16-Jan-17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13"/>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IIS on Cloud Data Quality Cluster</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Information Server,IIS,DQ</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11.5.0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16-Jan-17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14"/>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IIS on Cloud EE Cluster</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Information Server,IIS,EE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11.5.0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16-Jan-17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15"/>
                  </a:ext>
                </a:extLst>
              </a:tr>
              <a:tr h="238846">
                <a:tc>
                  <a:txBody>
                    <a:bodyPr/>
                    <a:lstStyle/>
                    <a:p>
                      <a:pPr algn="l" fontAlgn="b"/>
                      <a:r>
                        <a:rPr lang="en-US" sz="700" u="none" strike="noStrike">
                          <a:effectLst/>
                        </a:rPr>
                        <a:t>Base Image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Base Image - Windows 2012 with DB2 10.5.6, and WAS 8.5.5.7</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DB2,WAS,Base Image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2012</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12-Jan-17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16"/>
                  </a:ext>
                </a:extLst>
              </a:tr>
              <a:tr h="151197">
                <a:tc>
                  <a:txBody>
                    <a:bodyPr/>
                    <a:lstStyle/>
                    <a:p>
                      <a:pPr algn="l" fontAlgn="b"/>
                      <a:r>
                        <a:rPr lang="en-US" sz="700" u="none" strike="noStrike">
                          <a:effectLst/>
                        </a:rPr>
                        <a:t>ECM</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Case Manager 5.3 and Datacap 9.0.1 Showcases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ECM,Case,Datacap</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4.1M</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12-Jan-17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17"/>
                  </a:ext>
                </a:extLst>
              </a:tr>
              <a:tr h="121590">
                <a:tc>
                  <a:txBody>
                    <a:bodyPr/>
                    <a:lstStyle/>
                    <a:p>
                      <a:pPr algn="l" fontAlgn="b"/>
                      <a:r>
                        <a:rPr lang="en-US" sz="700" u="none" strike="noStrike">
                          <a:effectLst/>
                        </a:rPr>
                        <a:t>FPM</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FPM+ Enterprise Platform V1.6</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Controller,CDM,Cognos,TM1</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10.3</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12-Jan-17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18"/>
                  </a:ext>
                </a:extLst>
              </a:tr>
              <a:tr h="121590">
                <a:tc>
                  <a:txBody>
                    <a:bodyPr/>
                    <a:lstStyle/>
                    <a:p>
                      <a:pPr algn="l" fontAlgn="b"/>
                      <a:r>
                        <a:rPr lang="en-US" sz="700" u="none" strike="noStrike">
                          <a:effectLst/>
                        </a:rPr>
                        <a:t>BA</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Predictive Forecasting (German)</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TM1,Planning Analytics,SPSS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12-Jan-17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19"/>
                  </a:ext>
                </a:extLst>
              </a:tr>
              <a:tr h="238846">
                <a:tc>
                  <a:txBody>
                    <a:bodyPr/>
                    <a:lstStyle/>
                    <a:p>
                      <a:pPr algn="l" fontAlgn="b"/>
                      <a:r>
                        <a:rPr lang="en-US" sz="700" u="none" strike="noStrike">
                          <a:effectLst/>
                        </a:rPr>
                        <a:t>Continuous Engineering</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IoT CE 6.0.3 V0.1</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Jazz,Rhapsody,DOORS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6.0.3, 8.2, 9.6.1.7</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11-Jan-17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20"/>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IGC on Cloud - Client</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Information Server,IIS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11.5.0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10-Jan-17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21"/>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IGC on Cloud - Server</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Information Server,IIS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11.5.0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10-Jan-17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22"/>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IIS on Cloud DQ - Engine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Information Server,IIS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11.5.0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10-Jan-17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23"/>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IIS on Cloud DQ - Services/Repository</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Information Server,IIS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11.5.0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10-Jan-17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24"/>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fi-FI" sz="700" u="none" strike="noStrike">
                          <a:effectLst/>
                        </a:rPr>
                        <a:t>IIS on Cloud EE - Engine</a:t>
                      </a:r>
                      <a:endParaRPr lang="fi-FI"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Information Server,IIS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11.5.0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10-Jan-17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25"/>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IIS on Cloud EE - Services/Repository</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Information Server,IIS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11.5.0</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10-Jan-17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26"/>
                  </a:ext>
                </a:extLst>
              </a:tr>
              <a:tr h="356104">
                <a:tc>
                  <a:txBody>
                    <a:bodyPr/>
                    <a:lstStyle/>
                    <a:p>
                      <a:pPr algn="l" fontAlgn="b"/>
                      <a:r>
                        <a:rPr lang="en-US" sz="700" u="none" strike="noStrike">
                          <a:effectLst/>
                        </a:rPr>
                        <a:t>Continuous Engineering</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fr-FR" sz="700" u="none" strike="noStrike">
                          <a:effectLst/>
                        </a:rPr>
                        <a:t>IoT CE 6.0.2 DM Masterclass</a:t>
                      </a:r>
                      <a:endParaRPr lang="fr-FR"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Jazz,Rhapsody,DOORS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6.0.3iFix1, 8.2iFix1, 9.6.1.7</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9-Jan-17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27"/>
                  </a:ext>
                </a:extLst>
              </a:tr>
              <a:tr h="121590">
                <a:tc>
                  <a:txBody>
                    <a:bodyPr/>
                    <a:lstStyle/>
                    <a:p>
                      <a:pPr algn="l" fontAlgn="b"/>
                      <a:r>
                        <a:rPr lang="en-US" sz="700" u="none" strike="noStrike">
                          <a:effectLst/>
                        </a:rPr>
                        <a:t>BA</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FOPM Planning Analytics BETA v2.5</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TM1,Planning Analytics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5-Jan-17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28"/>
                  </a:ext>
                </a:extLst>
              </a:tr>
              <a:tr h="121590">
                <a:tc>
                  <a:txBody>
                    <a:bodyPr/>
                    <a:lstStyle/>
                    <a:p>
                      <a:pPr algn="l" fontAlgn="b"/>
                      <a:r>
                        <a:rPr lang="en-US" sz="700" u="none" strike="noStrike">
                          <a:effectLst/>
                        </a:rPr>
                        <a:t>BA</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nb-NO" sz="700" u="none" strike="noStrike">
                          <a:effectLst/>
                        </a:rPr>
                        <a:t>FOPM Planning Analytics GA v1.14</a:t>
                      </a:r>
                      <a:endParaRPr lang="nb-NO"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TM1,Planning Analytics</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10.3</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5-Jan-17</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29"/>
                  </a:ext>
                </a:extLst>
              </a:tr>
              <a:tr h="151197">
                <a:tc>
                  <a:txBody>
                    <a:bodyPr/>
                    <a:lstStyle/>
                    <a:p>
                      <a:pPr algn="l" fontAlgn="b"/>
                      <a:r>
                        <a:rPr lang="en-US" sz="700" u="none" strike="noStrike">
                          <a:effectLst/>
                        </a:rPr>
                        <a:t>BA</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Decision Optimization Center Developer 3.8.0.2</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Decision Optimization Center</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3.8.0.2</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27-Dec-16</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30"/>
                  </a:ext>
                </a:extLst>
              </a:tr>
              <a:tr h="121590">
                <a:tc>
                  <a:txBody>
                    <a:bodyPr/>
                    <a:lstStyle/>
                    <a:p>
                      <a:pPr algn="l" fontAlgn="b"/>
                      <a:r>
                        <a:rPr lang="en-US" sz="700" u="none" strike="noStrike">
                          <a:effectLst/>
                        </a:rPr>
                        <a:t>FPM</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German Public Sector Demo</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TM1,CDM</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1.0.2</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27-Dec-16</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31"/>
                  </a:ext>
                </a:extLst>
              </a:tr>
              <a:tr h="121590">
                <a:tc>
                  <a:txBody>
                    <a:bodyPr/>
                    <a:lstStyle/>
                    <a:p>
                      <a:pPr algn="l" fontAlgn="b"/>
                      <a:r>
                        <a:rPr lang="en-US" sz="700" u="none" strike="noStrike">
                          <a:effectLst/>
                        </a:rPr>
                        <a:t>FPM</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FPM+ Enterprise Platform V1.5</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Controller,CDM,Cognos,TM1</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10.2.2</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21-Dec-16</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32"/>
                  </a:ext>
                </a:extLst>
              </a:tr>
              <a:tr h="121590">
                <a:tc>
                  <a:txBody>
                    <a:bodyPr/>
                    <a:lstStyle/>
                    <a:p>
                      <a:pPr algn="l" fontAlgn="b"/>
                      <a:r>
                        <a:rPr lang="en-US" sz="700" u="none" strike="noStrike">
                          <a:effectLst/>
                        </a:rPr>
                        <a:t>Watson Explorer</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Watson Explorer Analytical Components V11</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Watson Explorer</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11</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a:effectLst/>
                        </a:rPr>
                        <a:t>21-Dec-16</a:t>
                      </a:r>
                      <a:endParaRPr lang="en-US" sz="700" b="0" i="0" u="none" strike="noStrike">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33"/>
                  </a:ext>
                </a:extLst>
              </a:tr>
              <a:tr h="151197">
                <a:tc>
                  <a:txBody>
                    <a:bodyPr/>
                    <a:lstStyle/>
                    <a:p>
                      <a:pPr algn="l" fontAlgn="b"/>
                      <a:r>
                        <a:rPr lang="en-US" sz="700" u="none" strike="noStrike">
                          <a:effectLst/>
                        </a:rPr>
                        <a:t>Data Movement,Governance</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Identity Insight 8.1.0.4</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Identity Insight</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l" fontAlgn="b"/>
                      <a:r>
                        <a:rPr lang="en-US" sz="700" u="none" strike="noStrike">
                          <a:effectLst/>
                        </a:rPr>
                        <a:t>8.1.0.4</a:t>
                      </a:r>
                      <a:endParaRPr lang="en-US" sz="700" b="0" i="0" u="none" strike="noStrike">
                        <a:solidFill>
                          <a:srgbClr val="000000"/>
                        </a:solidFill>
                        <a:effectLst/>
                        <a:latin typeface="Calibri" panose="020F0502020204030204" pitchFamily="34" charset="0"/>
                      </a:endParaRPr>
                    </a:p>
                  </a:txBody>
                  <a:tcPr marL="3942" marR="3942" marT="3942" marB="0" anchor="b"/>
                </a:tc>
                <a:tc>
                  <a:txBody>
                    <a:bodyPr/>
                    <a:lstStyle/>
                    <a:p>
                      <a:pPr algn="r" fontAlgn="b"/>
                      <a:r>
                        <a:rPr lang="en-US" sz="700" u="none" strike="noStrike" dirty="0">
                          <a:effectLst/>
                        </a:rPr>
                        <a:t>20-Dec-16</a:t>
                      </a:r>
                      <a:endParaRPr lang="en-US" sz="700" b="0" i="0" u="none" strike="noStrike" dirty="0">
                        <a:solidFill>
                          <a:srgbClr val="000000"/>
                        </a:solidFill>
                        <a:effectLst/>
                        <a:latin typeface="Calibri" panose="020F0502020204030204" pitchFamily="34" charset="0"/>
                      </a:endParaRPr>
                    </a:p>
                  </a:txBody>
                  <a:tcPr marL="3942" marR="3942" marT="3942" marB="0" anchor="b"/>
                </a:tc>
                <a:extLst>
                  <a:ext uri="{0D108BD9-81ED-4DB2-BD59-A6C34878D82A}">
                    <a16:rowId xmlns:a16="http://schemas.microsoft.com/office/drawing/2014/main" val="1003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265" y="1565114"/>
            <a:ext cx="6870922" cy="3681797"/>
          </a:xfrm>
          <a:prstGeom prst="rect">
            <a:avLst/>
          </a:prstGeom>
        </p:spPr>
      </p:pic>
      <p:pic>
        <p:nvPicPr>
          <p:cNvPr id="5" name="Picture 4"/>
          <p:cNvPicPr>
            <a:picLocks noChangeAspect="1"/>
          </p:cNvPicPr>
          <p:nvPr/>
        </p:nvPicPr>
        <p:blipFill>
          <a:blip r:embed="rId3"/>
          <a:stretch>
            <a:fillRect/>
          </a:stretch>
        </p:blipFill>
        <p:spPr>
          <a:xfrm>
            <a:off x="2173624" y="5393171"/>
            <a:ext cx="6824461" cy="1464829"/>
          </a:xfrm>
          <a:prstGeom prst="rect">
            <a:avLst/>
          </a:prstGeom>
        </p:spPr>
      </p:pic>
      <p:sp>
        <p:nvSpPr>
          <p:cNvPr id="6" name="Title 1"/>
          <p:cNvSpPr txBox="1">
            <a:spLocks/>
          </p:cNvSpPr>
          <p:nvPr/>
        </p:nvSpPr>
        <p:spPr>
          <a:xfrm>
            <a:off x="68094" y="510561"/>
            <a:ext cx="9075906" cy="1054553"/>
          </a:xfrm>
          <a:prstGeom prst="rect">
            <a:avLst/>
          </a:prstGeom>
        </p:spPr>
        <p:txBody>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kern="0" dirty="0">
                <a:solidFill>
                  <a:srgbClr val="008CC4"/>
                </a:solidFill>
              </a:rPr>
              <a:t>Opportunity numbers that you entered for a Demo or POC image you provisioned (with the need/capability to extend expiration), can be viewed under this link on the main page or the link on the Top bar …</a:t>
            </a:r>
          </a:p>
          <a:p>
            <a:endParaRPr lang="en-US" kern="0" dirty="0">
              <a:solidFill>
                <a:srgbClr val="008CC4"/>
              </a:solidFill>
            </a:endParaRPr>
          </a:p>
        </p:txBody>
      </p:sp>
    </p:spTree>
    <p:extLst>
      <p:ext uri="{BB962C8B-B14F-4D97-AF65-F5344CB8AC3E}">
        <p14:creationId xmlns:p14="http://schemas.microsoft.com/office/powerpoint/2010/main" val="2939162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1512" y="2206818"/>
            <a:ext cx="8963191" cy="1313174"/>
          </a:xfrm>
          <a:prstGeom prst="rect">
            <a:avLst/>
          </a:prstGeom>
        </p:spPr>
      </p:pic>
      <p:sp>
        <p:nvSpPr>
          <p:cNvPr id="48130" name="Title 3"/>
          <p:cNvSpPr>
            <a:spLocks noGrp="1"/>
          </p:cNvSpPr>
          <p:nvPr>
            <p:ph type="title"/>
          </p:nvPr>
        </p:nvSpPr>
        <p:spPr>
          <a:xfrm>
            <a:off x="141512" y="576444"/>
            <a:ext cx="8926287" cy="1490481"/>
          </a:xfrm>
          <a:solidFill>
            <a:schemeClr val="bg1"/>
          </a:solidFill>
        </p:spPr>
        <p:txBody>
          <a:bodyPr/>
          <a:lstStyle/>
          <a:p>
            <a:r>
              <a:rPr lang="en-US" dirty="0">
                <a:solidFill>
                  <a:schemeClr val="accent2"/>
                </a:solidFill>
              </a:rPr>
              <a:t>Once provisioned (with or without VPN) on the cloud, depending on the image, you MAY have 2 different options to access: </a:t>
            </a:r>
            <a:br>
              <a:rPr lang="en-US" dirty="0">
                <a:solidFill>
                  <a:schemeClr val="accent2"/>
                </a:solidFill>
              </a:rPr>
            </a:br>
            <a:r>
              <a:rPr lang="en-US" dirty="0">
                <a:solidFill>
                  <a:schemeClr val="accent2"/>
                </a:solidFill>
              </a:rPr>
              <a:t>a- IF AVAILABLE (</a:t>
            </a:r>
            <a:r>
              <a:rPr lang="en-US" dirty="0">
                <a:solidFill>
                  <a:srgbClr val="FF0000"/>
                </a:solidFill>
              </a:rPr>
              <a:t>please read the info associated with your image</a:t>
            </a:r>
            <a:r>
              <a:rPr lang="en-US" dirty="0">
                <a:solidFill>
                  <a:schemeClr val="accent2"/>
                </a:solidFill>
              </a:rPr>
              <a:t>)</a:t>
            </a:r>
            <a:br>
              <a:rPr lang="en-US" dirty="0">
                <a:solidFill>
                  <a:schemeClr val="accent2"/>
                </a:solidFill>
              </a:rPr>
            </a:br>
            <a:r>
              <a:rPr lang="en-US" dirty="0">
                <a:solidFill>
                  <a:schemeClr val="accent2"/>
                </a:solidFill>
              </a:rPr>
              <a:t>you may click directly on the name (hyperlink to the demo environment)</a:t>
            </a:r>
          </a:p>
        </p:txBody>
      </p:sp>
      <p:sp>
        <p:nvSpPr>
          <p:cNvPr id="48134" name="TextBox 10"/>
          <p:cNvSpPr txBox="1">
            <a:spLocks noChangeArrowheads="1"/>
          </p:cNvSpPr>
          <p:nvPr/>
        </p:nvSpPr>
        <p:spPr bwMode="auto">
          <a:xfrm>
            <a:off x="141512" y="4060372"/>
            <a:ext cx="3620863" cy="2031325"/>
          </a:xfrm>
          <a:prstGeom prst="rect">
            <a:avLst/>
          </a:prstGeom>
          <a:noFill/>
          <a:ln w="9525">
            <a:noFill/>
            <a:miter lim="800000"/>
            <a:headEnd/>
            <a:tailEnd/>
          </a:ln>
        </p:spPr>
        <p:txBody>
          <a:bodyPr wrap="square">
            <a:spAutoFit/>
          </a:bodyPr>
          <a:lstStyle/>
          <a:p>
            <a:r>
              <a:rPr lang="en-US" b="1" dirty="0">
                <a:solidFill>
                  <a:srgbClr val="FF0000"/>
                </a:solidFill>
              </a:rPr>
              <a:t>Clicking directly on this link will open a separate browser session. Example shown is for Cognos Analytics.</a:t>
            </a:r>
          </a:p>
          <a:p>
            <a:r>
              <a:rPr lang="en-US" b="1" dirty="0">
                <a:solidFill>
                  <a:srgbClr val="FF0000"/>
                </a:solidFill>
              </a:rPr>
              <a:t>The user and password for this Demo environment is :  Administrator / IBMDem0s</a:t>
            </a:r>
          </a:p>
        </p:txBody>
      </p:sp>
      <p:pic>
        <p:nvPicPr>
          <p:cNvPr id="5" name="Picture 4"/>
          <p:cNvPicPr>
            <a:picLocks noChangeAspect="1"/>
          </p:cNvPicPr>
          <p:nvPr/>
        </p:nvPicPr>
        <p:blipFill>
          <a:blip r:embed="rId3"/>
          <a:stretch>
            <a:fillRect/>
          </a:stretch>
        </p:blipFill>
        <p:spPr>
          <a:xfrm>
            <a:off x="3970562" y="3760444"/>
            <a:ext cx="4133850" cy="3097556"/>
          </a:xfrm>
          <a:prstGeom prst="rect">
            <a:avLst/>
          </a:prstGeom>
        </p:spPr>
      </p:pic>
      <p:sp>
        <p:nvSpPr>
          <p:cNvPr id="14" name="Rounded Rectangle 13"/>
          <p:cNvSpPr/>
          <p:nvPr/>
        </p:nvSpPr>
        <p:spPr>
          <a:xfrm>
            <a:off x="685799" y="2683565"/>
            <a:ext cx="2504661" cy="327992"/>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135" name="Straight Arrow Connector 11"/>
          <p:cNvCxnSpPr>
            <a:cxnSpLocks noChangeShapeType="1"/>
            <a:stCxn id="48134" idx="0"/>
            <a:endCxn id="14" idx="2"/>
          </p:cNvCxnSpPr>
          <p:nvPr/>
        </p:nvCxnSpPr>
        <p:spPr bwMode="auto">
          <a:xfrm flipH="1" flipV="1">
            <a:off x="1938130" y="3011557"/>
            <a:ext cx="13814" cy="1048815"/>
          </a:xfrm>
          <a:prstGeom prst="straightConnector1">
            <a:avLst/>
          </a:prstGeom>
          <a:noFill/>
          <a:ln w="12700" algn="ctr">
            <a:solidFill>
              <a:srgbClr val="C00000"/>
            </a:solidFill>
            <a:prstDash val="dash"/>
            <a:round/>
            <a:headEnd type="stealth"/>
            <a:tailEnd type="stealth" w="med" len="med"/>
          </a:ln>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399" y="1562390"/>
            <a:ext cx="8951791" cy="1109020"/>
          </a:xfrm>
          <a:prstGeom prst="rect">
            <a:avLst/>
          </a:prstGeom>
        </p:spPr>
      </p:pic>
      <p:sp>
        <p:nvSpPr>
          <p:cNvPr id="12" name="Title 3"/>
          <p:cNvSpPr txBox="1">
            <a:spLocks/>
          </p:cNvSpPr>
          <p:nvPr/>
        </p:nvSpPr>
        <p:spPr bwMode="auto">
          <a:xfrm>
            <a:off x="152399" y="152399"/>
            <a:ext cx="8047384" cy="1301034"/>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90000"/>
              </a:lnSpc>
              <a:spcBef>
                <a:spcPct val="0"/>
              </a:spcBef>
              <a:spcAft>
                <a:spcPct val="0"/>
              </a:spcAft>
              <a:buClrTx/>
              <a:buSzTx/>
              <a:buFontTx/>
              <a:buNone/>
              <a:tabLst/>
              <a:defRPr/>
            </a:pPr>
            <a:r>
              <a:rPr lang="en-US" sz="2200" kern="0" dirty="0">
                <a:solidFill>
                  <a:schemeClr val="accent2"/>
                </a:solidFill>
                <a:latin typeface="+mj-lt"/>
                <a:ea typeface="+mj-ea"/>
                <a:cs typeface="+mj-cs"/>
              </a:rPr>
              <a:t>b- login into the environment </a:t>
            </a:r>
            <a:r>
              <a:rPr kumimoji="0" lang="en-US" sz="2200" b="0" i="0" u="none" strike="noStrike" kern="0" cap="none" spc="0" normalizeH="0" baseline="0" noProof="0" dirty="0">
                <a:ln>
                  <a:noFill/>
                </a:ln>
                <a:solidFill>
                  <a:schemeClr val="accent2"/>
                </a:solidFill>
                <a:effectLst/>
                <a:uLnTx/>
                <a:uFillTx/>
                <a:latin typeface="+mj-lt"/>
                <a:ea typeface="+mj-ea"/>
                <a:cs typeface="+mj-cs"/>
              </a:rPr>
              <a:t>by either using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200" b="0" i="0" u="none" strike="noStrike" kern="0" cap="none" spc="0" normalizeH="0" baseline="0" noProof="0" dirty="0">
                <a:ln>
                  <a:noFill/>
                </a:ln>
                <a:solidFill>
                  <a:schemeClr val="accent2"/>
                </a:solidFill>
                <a:effectLst/>
                <a:uLnTx/>
                <a:uFillTx/>
                <a:latin typeface="+mj-lt"/>
                <a:ea typeface="+mj-ea"/>
                <a:cs typeface="+mj-cs"/>
              </a:rPr>
              <a:t>Putty (for Linux)</a:t>
            </a:r>
            <a:r>
              <a:rPr kumimoji="0" lang="en-US" sz="2200" b="0" i="0" u="none" strike="noStrike" kern="0" cap="none" spc="0" normalizeH="0" noProof="0" dirty="0">
                <a:ln>
                  <a:noFill/>
                </a:ln>
                <a:solidFill>
                  <a:schemeClr val="accent2"/>
                </a:solidFill>
                <a:effectLst/>
                <a:uLnTx/>
                <a:uFillTx/>
                <a:latin typeface="+mj-lt"/>
                <a:ea typeface="+mj-ea"/>
                <a:cs typeface="+mj-cs"/>
              </a:rPr>
              <a:t> or R</a:t>
            </a:r>
            <a:r>
              <a:rPr kumimoji="0" lang="en-US" sz="2200" b="0" i="0" u="none" strike="noStrike" kern="0" cap="none" spc="0" normalizeH="0" baseline="0" noProof="0" dirty="0">
                <a:ln>
                  <a:noFill/>
                </a:ln>
                <a:solidFill>
                  <a:schemeClr val="accent2"/>
                </a:solidFill>
                <a:effectLst/>
                <a:uLnTx/>
                <a:uFillTx/>
                <a:latin typeface="+mj-lt"/>
                <a:ea typeface="+mj-ea"/>
                <a:cs typeface="+mj-cs"/>
              </a:rPr>
              <a:t>DP (Windows Remote Desktop)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200" b="1" i="0" u="none" strike="noStrike" kern="0" cap="none" spc="0" normalizeH="0" baseline="0" noProof="0" dirty="0">
                <a:ln>
                  <a:noFill/>
                </a:ln>
                <a:solidFill>
                  <a:srgbClr val="FF0000"/>
                </a:solidFill>
                <a:effectLst/>
                <a:uLnTx/>
                <a:uFillTx/>
                <a:latin typeface="+mj-lt"/>
                <a:ea typeface="+mj-ea"/>
                <a:cs typeface="+mj-cs"/>
              </a:rPr>
              <a:t>if they </a:t>
            </a:r>
            <a:r>
              <a:rPr kumimoji="0" lang="en-US" sz="2200" b="0" i="0" u="none" strike="noStrike" kern="0" cap="none" spc="0" normalizeH="0" baseline="0" noProof="0" dirty="0">
                <a:ln>
                  <a:noFill/>
                </a:ln>
                <a:solidFill>
                  <a:schemeClr val="accent2"/>
                </a:solidFill>
                <a:effectLst/>
                <a:uLnTx/>
                <a:uFillTx/>
                <a:latin typeface="+mj-lt"/>
                <a:ea typeface="+mj-ea"/>
                <a:cs typeface="+mj-cs"/>
              </a:rPr>
              <a:t>are available for the image, </a:t>
            </a:r>
            <a:r>
              <a:rPr kumimoji="0" lang="en-US" sz="2200" b="1" i="0" u="none" strike="noStrike" kern="0" cap="none" spc="0" normalizeH="0" baseline="0" noProof="0" dirty="0">
                <a:ln>
                  <a:noFill/>
                </a:ln>
                <a:solidFill>
                  <a:srgbClr val="FF0000"/>
                </a:solidFill>
                <a:effectLst/>
                <a:uLnTx/>
                <a:uFillTx/>
                <a:latin typeface="+mj-lt"/>
                <a:ea typeface="+mj-ea"/>
                <a:cs typeface="+mj-cs"/>
              </a:rPr>
              <a:t>please check description </a:t>
            </a:r>
            <a:r>
              <a:rPr kumimoji="0" lang="en-US" sz="2200" b="0" i="0" u="none" strike="noStrike" kern="0" cap="none" spc="0" normalizeH="0" baseline="0" noProof="0" dirty="0">
                <a:ln>
                  <a:noFill/>
                </a:ln>
                <a:solidFill>
                  <a:schemeClr val="accent2"/>
                </a:solidFill>
                <a:effectLst/>
                <a:uLnTx/>
                <a:uFillTx/>
                <a:latin typeface="+mj-lt"/>
                <a:ea typeface="+mj-ea"/>
                <a:cs typeface="+mj-cs"/>
              </a:rPr>
              <a:t>or the email you received</a:t>
            </a:r>
            <a:r>
              <a:rPr kumimoji="0" lang="en-US" sz="2200" b="0" i="0" u="none" strike="noStrike" kern="0" cap="none" spc="0" normalizeH="0" noProof="0" dirty="0">
                <a:ln>
                  <a:noFill/>
                </a:ln>
                <a:solidFill>
                  <a:schemeClr val="accent2"/>
                </a:solidFill>
                <a:effectLst/>
                <a:uLnTx/>
                <a:uFillTx/>
                <a:latin typeface="+mj-lt"/>
                <a:ea typeface="+mj-ea"/>
                <a:cs typeface="+mj-cs"/>
              </a:rPr>
              <a:t> when the image was provisioned</a:t>
            </a:r>
            <a:endParaRPr kumimoji="0" lang="en-US" sz="2200" b="0" i="0" u="none" strike="noStrike" kern="0" cap="none" spc="0" normalizeH="0" baseline="0" noProof="0" dirty="0">
              <a:ln>
                <a:noFill/>
              </a:ln>
              <a:solidFill>
                <a:schemeClr val="accent2"/>
              </a:solidFill>
              <a:effectLst/>
              <a:uLnTx/>
              <a:uFillTx/>
              <a:latin typeface="+mj-lt"/>
              <a:ea typeface="+mj-ea"/>
              <a:cs typeface="+mj-cs"/>
            </a:endParaRPr>
          </a:p>
        </p:txBody>
      </p:sp>
      <p:pic>
        <p:nvPicPr>
          <p:cNvPr id="143364" name="Picture 4"/>
          <p:cNvPicPr>
            <a:picLocks noChangeAspect="1" noChangeArrowheads="1"/>
          </p:cNvPicPr>
          <p:nvPr/>
        </p:nvPicPr>
        <p:blipFill>
          <a:blip r:embed="rId3"/>
          <a:srcRect/>
          <a:stretch>
            <a:fillRect/>
          </a:stretch>
        </p:blipFill>
        <p:spPr bwMode="auto">
          <a:xfrm>
            <a:off x="5979198" y="4372547"/>
            <a:ext cx="2700208" cy="2485453"/>
          </a:xfrm>
          <a:prstGeom prst="rect">
            <a:avLst/>
          </a:prstGeom>
          <a:noFill/>
          <a:ln w="9525">
            <a:noFill/>
            <a:miter lim="800000"/>
            <a:headEnd/>
            <a:tailEnd/>
          </a:ln>
        </p:spPr>
      </p:pic>
      <p:sp>
        <p:nvSpPr>
          <p:cNvPr id="13" name="TextBox 12"/>
          <p:cNvSpPr txBox="1"/>
          <p:nvPr/>
        </p:nvSpPr>
        <p:spPr>
          <a:xfrm>
            <a:off x="1353651" y="5094577"/>
            <a:ext cx="3072574" cy="1477328"/>
          </a:xfrm>
          <a:prstGeom prst="rect">
            <a:avLst/>
          </a:prstGeom>
          <a:noFill/>
        </p:spPr>
        <p:txBody>
          <a:bodyPr wrap="square" rtlCol="0">
            <a:spAutoFit/>
          </a:bodyPr>
          <a:lstStyle/>
          <a:p>
            <a:r>
              <a:rPr lang="en-US" b="1" dirty="0">
                <a:solidFill>
                  <a:srgbClr val="FF0000"/>
                </a:solidFill>
              </a:rPr>
              <a:t>please make sure you click [YES] if you get this type of warning message when you fill the login window</a:t>
            </a:r>
          </a:p>
        </p:txBody>
      </p:sp>
      <p:pic>
        <p:nvPicPr>
          <p:cNvPr id="7170" name="Picture 2"/>
          <p:cNvPicPr>
            <a:picLocks noChangeAspect="1" noChangeArrowheads="1"/>
          </p:cNvPicPr>
          <p:nvPr/>
        </p:nvPicPr>
        <p:blipFill>
          <a:blip r:embed="rId4"/>
          <a:srcRect/>
          <a:stretch>
            <a:fillRect/>
          </a:stretch>
        </p:blipFill>
        <p:spPr bwMode="auto">
          <a:xfrm>
            <a:off x="-72224" y="2923920"/>
            <a:ext cx="2763805" cy="1499286"/>
          </a:xfrm>
          <a:prstGeom prst="rect">
            <a:avLst/>
          </a:prstGeom>
          <a:noFill/>
          <a:ln w="9525">
            <a:noFill/>
            <a:miter lim="800000"/>
            <a:headEnd/>
            <a:tailEnd/>
          </a:ln>
        </p:spPr>
      </p:pic>
      <p:sp>
        <p:nvSpPr>
          <p:cNvPr id="22" name="Rounded Rectangle 9"/>
          <p:cNvSpPr>
            <a:spLocks noChangeArrowheads="1"/>
          </p:cNvSpPr>
          <p:nvPr/>
        </p:nvSpPr>
        <p:spPr bwMode="auto">
          <a:xfrm>
            <a:off x="3095932" y="1857545"/>
            <a:ext cx="1273901" cy="459711"/>
          </a:xfrm>
          <a:prstGeom prst="roundRect">
            <a:avLst>
              <a:gd name="adj" fmla="val 16667"/>
            </a:avLst>
          </a:prstGeom>
          <a:noFill/>
          <a:ln w="22225" algn="ctr">
            <a:solidFill>
              <a:srgbClr val="FF0000"/>
            </a:solidFill>
            <a:round/>
            <a:headEnd/>
            <a:tailEnd/>
          </a:ln>
          <a:effectLst>
            <a:prstShdw prst="shdw17" dist="17961" dir="2700000">
              <a:srgbClr val="000000"/>
            </a:prstShdw>
          </a:effectLst>
        </p:spPr>
        <p:txBody>
          <a:bodyPr/>
          <a:lstStyle/>
          <a:p>
            <a:pPr marL="228600" indent="-228600" algn="ctr" defTabSz="914400">
              <a:lnSpc>
                <a:spcPct val="90000"/>
              </a:lnSpc>
              <a:spcBef>
                <a:spcPts val="1000"/>
              </a:spcBef>
              <a:buClr>
                <a:srgbClr val="000000"/>
              </a:buClr>
              <a:buSzPct val="100000"/>
              <a:buFont typeface="Wingdings" pitchFamily="2" charset="2"/>
              <a:buChar char=""/>
              <a:tabLst>
                <a:tab pos="228600" algn="l"/>
                <a:tab pos="742950" algn="l"/>
                <a:tab pos="1143000" algn="l"/>
                <a:tab pos="1600200" algn="l"/>
                <a:tab pos="2057400" algn="l"/>
              </a:tabLst>
            </a:pPr>
            <a:endParaRPr lang="en-US"/>
          </a:p>
        </p:txBody>
      </p:sp>
      <p:sp>
        <p:nvSpPr>
          <p:cNvPr id="34" name="Rounded Rectangle 9"/>
          <p:cNvSpPr>
            <a:spLocks noChangeArrowheads="1"/>
          </p:cNvSpPr>
          <p:nvPr/>
        </p:nvSpPr>
        <p:spPr bwMode="auto">
          <a:xfrm>
            <a:off x="5543852" y="1886178"/>
            <a:ext cx="870692" cy="473262"/>
          </a:xfrm>
          <a:prstGeom prst="roundRect">
            <a:avLst>
              <a:gd name="adj" fmla="val 16667"/>
            </a:avLst>
          </a:prstGeom>
          <a:noFill/>
          <a:ln w="22225" algn="ctr">
            <a:solidFill>
              <a:srgbClr val="FF0000"/>
            </a:solidFill>
            <a:round/>
            <a:headEnd/>
            <a:tailEnd/>
          </a:ln>
          <a:effectLst>
            <a:prstShdw prst="shdw17" dist="17961" dir="2700000">
              <a:srgbClr val="000000"/>
            </a:prstShdw>
          </a:effectLst>
        </p:spPr>
        <p:txBody>
          <a:bodyPr/>
          <a:lstStyle/>
          <a:p>
            <a:pPr marL="228600" indent="-228600" algn="ctr" defTabSz="914400">
              <a:lnSpc>
                <a:spcPct val="90000"/>
              </a:lnSpc>
              <a:spcBef>
                <a:spcPts val="1000"/>
              </a:spcBef>
              <a:buClr>
                <a:srgbClr val="000000"/>
              </a:buClr>
              <a:buSzPct val="100000"/>
              <a:buFont typeface="Wingdings" pitchFamily="2" charset="2"/>
              <a:buChar char=""/>
              <a:tabLst>
                <a:tab pos="228600" algn="l"/>
                <a:tab pos="742950" algn="l"/>
                <a:tab pos="1143000" algn="l"/>
                <a:tab pos="1600200" algn="l"/>
                <a:tab pos="2057400" algn="l"/>
              </a:tabLst>
            </a:pPr>
            <a:endParaRPr lang="en-US"/>
          </a:p>
        </p:txBody>
      </p:sp>
      <p:pic>
        <p:nvPicPr>
          <p:cNvPr id="7172" name="Picture 4"/>
          <p:cNvPicPr>
            <a:picLocks noChangeAspect="1" noChangeArrowheads="1"/>
          </p:cNvPicPr>
          <p:nvPr/>
        </p:nvPicPr>
        <p:blipFill>
          <a:blip r:embed="rId5"/>
          <a:srcRect/>
          <a:stretch>
            <a:fillRect/>
          </a:stretch>
        </p:blipFill>
        <p:spPr bwMode="auto">
          <a:xfrm>
            <a:off x="3624641" y="3083863"/>
            <a:ext cx="2321185" cy="1547639"/>
          </a:xfrm>
          <a:prstGeom prst="rect">
            <a:avLst/>
          </a:prstGeom>
          <a:noFill/>
          <a:ln w="9525">
            <a:noFill/>
            <a:miter lim="800000"/>
            <a:headEnd/>
            <a:tailEnd/>
          </a:ln>
        </p:spPr>
      </p:pic>
      <p:cxnSp>
        <p:nvCxnSpPr>
          <p:cNvPr id="8" name="Straight Arrow Connector 6"/>
          <p:cNvCxnSpPr>
            <a:cxnSpLocks noChangeShapeType="1"/>
            <a:stCxn id="22" idx="2"/>
          </p:cNvCxnSpPr>
          <p:nvPr/>
        </p:nvCxnSpPr>
        <p:spPr bwMode="auto">
          <a:xfrm flipH="1">
            <a:off x="1680956" y="2317256"/>
            <a:ext cx="2051927" cy="1307776"/>
          </a:xfrm>
          <a:prstGeom prst="straightConnector1">
            <a:avLst/>
          </a:prstGeom>
          <a:noFill/>
          <a:ln w="28575" algn="ctr">
            <a:solidFill>
              <a:srgbClr val="FF0000"/>
            </a:solidFill>
            <a:prstDash val="dash"/>
            <a:round/>
            <a:headEnd/>
            <a:tailEnd type="arrow" w="med" len="med"/>
          </a:ln>
          <a:effectLst>
            <a:prstShdw prst="shdw17" dist="17961" dir="2700000">
              <a:srgbClr val="000000"/>
            </a:prstShdw>
          </a:effectLst>
        </p:spPr>
      </p:cxnSp>
      <p:cxnSp>
        <p:nvCxnSpPr>
          <p:cNvPr id="10" name="Straight Arrow Connector 6"/>
          <p:cNvCxnSpPr>
            <a:cxnSpLocks noChangeShapeType="1"/>
            <a:stCxn id="34" idx="2"/>
          </p:cNvCxnSpPr>
          <p:nvPr/>
        </p:nvCxnSpPr>
        <p:spPr bwMode="auto">
          <a:xfrm flipH="1">
            <a:off x="5053030" y="2359440"/>
            <a:ext cx="926168" cy="1371149"/>
          </a:xfrm>
          <a:prstGeom prst="straightConnector1">
            <a:avLst/>
          </a:prstGeom>
          <a:noFill/>
          <a:ln w="28575" algn="ctr">
            <a:solidFill>
              <a:srgbClr val="FF0000"/>
            </a:solidFill>
            <a:prstDash val="dash"/>
            <a:round/>
            <a:headEnd/>
            <a:tailEnd type="arrow" w="med" len="med"/>
          </a:ln>
          <a:effectLst>
            <a:prstShdw prst="shdw17" dist="17961" dir="2700000">
              <a:srgbClr val="000000"/>
            </a:prstShdw>
          </a:effectLst>
        </p:spPr>
      </p:cxnSp>
      <p:cxnSp>
        <p:nvCxnSpPr>
          <p:cNvPr id="42" name="Straight Arrow Connector 41"/>
          <p:cNvCxnSpPr>
            <a:stCxn id="143364" idx="1"/>
            <a:endCxn id="13" idx="3"/>
          </p:cNvCxnSpPr>
          <p:nvPr/>
        </p:nvCxnSpPr>
        <p:spPr>
          <a:xfrm flipH="1">
            <a:off x="4426225" y="5615274"/>
            <a:ext cx="1552973" cy="21796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35024" y="1259248"/>
            <a:ext cx="7462948" cy="5420547"/>
          </a:xfrm>
          <a:prstGeom prst="rect">
            <a:avLst/>
          </a:prstGeom>
          <a:noFill/>
          <a:ln w="9525">
            <a:noFill/>
            <a:miter lim="800000"/>
            <a:headEnd/>
            <a:tailEnd/>
          </a:ln>
        </p:spPr>
      </p:pic>
      <p:sp>
        <p:nvSpPr>
          <p:cNvPr id="2" name="Title 1"/>
          <p:cNvSpPr>
            <a:spLocks noGrp="1"/>
          </p:cNvSpPr>
          <p:nvPr>
            <p:ph type="title"/>
          </p:nvPr>
        </p:nvSpPr>
        <p:spPr>
          <a:xfrm>
            <a:off x="185057" y="152400"/>
            <a:ext cx="7620000" cy="1106848"/>
          </a:xfrm>
          <a:solidFill>
            <a:schemeClr val="bg1"/>
          </a:solidFill>
        </p:spPr>
        <p:txBody>
          <a:bodyPr/>
          <a:lstStyle/>
          <a:p>
            <a:r>
              <a:rPr lang="en-US" dirty="0">
                <a:solidFill>
                  <a:schemeClr val="accent2"/>
                </a:solidFill>
              </a:rPr>
              <a:t>When you RDP into the Hosted demo, you are placed inside the actual OS of the Virtual machine… there are images with Win2012 or Linux (must use Putty to get into a Linux image)</a:t>
            </a:r>
          </a:p>
        </p:txBody>
      </p:sp>
      <p:sp>
        <p:nvSpPr>
          <p:cNvPr id="7" name="TextBox 6"/>
          <p:cNvSpPr txBox="1"/>
          <p:nvPr/>
        </p:nvSpPr>
        <p:spPr>
          <a:xfrm>
            <a:off x="1011361" y="1967024"/>
            <a:ext cx="6248400" cy="1569660"/>
          </a:xfrm>
          <a:prstGeom prst="rect">
            <a:avLst/>
          </a:prstGeom>
          <a:solidFill>
            <a:schemeClr val="bg1"/>
          </a:solidFill>
        </p:spPr>
        <p:txBody>
          <a:bodyPr wrap="square" rtlCol="0">
            <a:spAutoFit/>
          </a:bodyPr>
          <a:lstStyle/>
          <a:p>
            <a:r>
              <a:rPr lang="en-US" sz="1600" b="1" dirty="0">
                <a:solidFill>
                  <a:schemeClr val="accent2"/>
                </a:solidFill>
              </a:rPr>
              <a:t>From here you can start or turn off any server component or service, copy files from your own Computer into this Image or extract a demo package you may have created inside this machine to use it on other Computer or save it as backup, remember all content will be lost when the provisioned demo image expires. Be sure to backup or Archive your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385" y="4527089"/>
            <a:ext cx="8795657" cy="2031325"/>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en-US" dirty="0">
                <a:solidFill>
                  <a:srgbClr val="008CC4"/>
                </a:solidFill>
              </a:rPr>
              <a:t>Info: to change oppty info and what the image is being used for.</a:t>
            </a:r>
          </a:p>
          <a:p>
            <a:pPr marL="285750" indent="-285750">
              <a:buFont typeface="Wingdings" panose="05000000000000000000" pitchFamily="2" charset="2"/>
              <a:buChar char="q"/>
            </a:pPr>
            <a:r>
              <a:rPr lang="en-US" dirty="0">
                <a:solidFill>
                  <a:srgbClr val="008CC4"/>
                </a:solidFill>
              </a:rPr>
              <a:t>Delete: if you no longer need it, and don’t want to wait for regular expiration.</a:t>
            </a:r>
          </a:p>
          <a:p>
            <a:pPr marL="285750" indent="-285750">
              <a:buFont typeface="Wingdings" panose="05000000000000000000" pitchFamily="2" charset="2"/>
              <a:buChar char="q"/>
            </a:pPr>
            <a:r>
              <a:rPr lang="en-US" dirty="0">
                <a:solidFill>
                  <a:srgbClr val="008CC4"/>
                </a:solidFill>
              </a:rPr>
              <a:t>Archive: don't want to lose your work? Archive your server and later provision from where you left off. Personal Archives never expire as long as they are being used at least once a month.(see more on next slide)</a:t>
            </a:r>
          </a:p>
          <a:p>
            <a:pPr marL="285750" indent="-285750">
              <a:buFont typeface="Wingdings" panose="05000000000000000000" pitchFamily="2" charset="2"/>
              <a:buChar char="q"/>
            </a:pPr>
            <a:r>
              <a:rPr lang="en-US" dirty="0">
                <a:solidFill>
                  <a:srgbClr val="008CC4"/>
                </a:solidFill>
              </a:rPr>
              <a:t>Transfer: to change the owner to a co-worker for example (must also have a CC 	account) it will appear under [My Cloud] on his account.</a:t>
            </a:r>
          </a:p>
        </p:txBody>
      </p:sp>
      <p:sp>
        <p:nvSpPr>
          <p:cNvPr id="6" name="Rectangle 5"/>
          <p:cNvSpPr/>
          <p:nvPr/>
        </p:nvSpPr>
        <p:spPr>
          <a:xfrm>
            <a:off x="1652441" y="113728"/>
            <a:ext cx="4429418" cy="369332"/>
          </a:xfrm>
          <a:prstGeom prst="rect">
            <a:avLst/>
          </a:prstGeom>
        </p:spPr>
        <p:txBody>
          <a:bodyPr wrap="none">
            <a:spAutoFit/>
          </a:bodyPr>
          <a:lstStyle/>
          <a:p>
            <a:r>
              <a:rPr lang="en-US" dirty="0">
                <a:solidFill>
                  <a:srgbClr val="008CC4"/>
                </a:solidFill>
              </a:rPr>
              <a:t>Possible actions on a provisioned image :</a:t>
            </a:r>
          </a:p>
        </p:txBody>
      </p:sp>
      <p:pic>
        <p:nvPicPr>
          <p:cNvPr id="2" name="Picture 1"/>
          <p:cNvPicPr>
            <a:picLocks noChangeAspect="1"/>
          </p:cNvPicPr>
          <p:nvPr/>
        </p:nvPicPr>
        <p:blipFill>
          <a:blip r:embed="rId2"/>
          <a:stretch>
            <a:fillRect/>
          </a:stretch>
        </p:blipFill>
        <p:spPr>
          <a:xfrm>
            <a:off x="191385" y="630741"/>
            <a:ext cx="8279451" cy="3917659"/>
          </a:xfrm>
          <a:prstGeom prst="rect">
            <a:avLst/>
          </a:prstGeom>
        </p:spPr>
      </p:pic>
      <p:cxnSp>
        <p:nvCxnSpPr>
          <p:cNvPr id="7" name="Elbow Connector 6"/>
          <p:cNvCxnSpPr/>
          <p:nvPr/>
        </p:nvCxnSpPr>
        <p:spPr>
          <a:xfrm rot="16200000" flipH="1">
            <a:off x="5378750" y="2762009"/>
            <a:ext cx="3612791" cy="3158951"/>
          </a:xfrm>
          <a:prstGeom prst="bentConnector3">
            <a:avLst>
              <a:gd name="adj1" fmla="val 205"/>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 name="Rounded Rectangle 4"/>
          <p:cNvSpPr/>
          <p:nvPr/>
        </p:nvSpPr>
        <p:spPr>
          <a:xfrm>
            <a:off x="1958009" y="4094921"/>
            <a:ext cx="1888434" cy="453479"/>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90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428" y="1562807"/>
            <a:ext cx="7766268" cy="3674548"/>
          </a:xfrm>
          <a:prstGeom prst="rect">
            <a:avLst/>
          </a:prstGeom>
        </p:spPr>
      </p:pic>
      <p:sp>
        <p:nvSpPr>
          <p:cNvPr id="13" name="Rectangle 12"/>
          <p:cNvSpPr/>
          <p:nvPr/>
        </p:nvSpPr>
        <p:spPr>
          <a:xfrm>
            <a:off x="223975" y="639477"/>
            <a:ext cx="8814561" cy="923330"/>
          </a:xfrm>
          <a:prstGeom prst="rect">
            <a:avLst/>
          </a:prstGeom>
        </p:spPr>
        <p:txBody>
          <a:bodyPr wrap="square">
            <a:spAutoFit/>
          </a:bodyPr>
          <a:lstStyle/>
          <a:p>
            <a:r>
              <a:rPr lang="en-US" kern="0" dirty="0">
                <a:solidFill>
                  <a:schemeClr val="accent2"/>
                </a:solidFill>
                <a:latin typeface="+mj-lt"/>
                <a:cs typeface="+mj-cs"/>
              </a:rPr>
              <a:t>In order to save a copy of your working image, choose to [Archive] it BEFORE it expires, so you don’t loose any work you may have done in it.</a:t>
            </a:r>
          </a:p>
          <a:p>
            <a:r>
              <a:rPr lang="en-US" kern="0" dirty="0">
                <a:solidFill>
                  <a:schemeClr val="accent2"/>
                </a:solidFill>
                <a:latin typeface="+mj-lt"/>
                <a:cs typeface="+mj-cs"/>
              </a:rPr>
              <a:t>Just select the image you wish to archive and choose the [Archive] button as shown.</a:t>
            </a:r>
            <a:endParaRPr lang="en-US" dirty="0"/>
          </a:p>
        </p:txBody>
      </p:sp>
      <p:sp>
        <p:nvSpPr>
          <p:cNvPr id="14" name="Rectangle 13"/>
          <p:cNvSpPr/>
          <p:nvPr/>
        </p:nvSpPr>
        <p:spPr>
          <a:xfrm>
            <a:off x="227770" y="5493855"/>
            <a:ext cx="2905125" cy="923330"/>
          </a:xfrm>
          <a:prstGeom prst="rect">
            <a:avLst/>
          </a:prstGeom>
        </p:spPr>
        <p:txBody>
          <a:bodyPr wrap="square">
            <a:spAutoFit/>
          </a:bodyPr>
          <a:lstStyle/>
          <a:p>
            <a:pPr lvl="0">
              <a:defRPr/>
            </a:pPr>
            <a:r>
              <a:rPr lang="en-US" kern="0" dirty="0">
                <a:solidFill>
                  <a:schemeClr val="accent2"/>
                </a:solidFill>
                <a:latin typeface="+mj-lt"/>
                <a:cs typeface="+mj-cs"/>
              </a:rPr>
              <a:t>You will be presented with this message indicating you have done so.</a:t>
            </a:r>
          </a:p>
        </p:txBody>
      </p:sp>
      <p:pic>
        <p:nvPicPr>
          <p:cNvPr id="15" name="Picture 2"/>
          <p:cNvPicPr>
            <a:picLocks noChangeAspect="1" noChangeArrowheads="1"/>
          </p:cNvPicPr>
          <p:nvPr/>
        </p:nvPicPr>
        <p:blipFill>
          <a:blip r:embed="rId3" cstate="print"/>
          <a:srcRect/>
          <a:stretch>
            <a:fillRect/>
          </a:stretch>
        </p:blipFill>
        <p:spPr bwMode="auto">
          <a:xfrm>
            <a:off x="3671886" y="5398884"/>
            <a:ext cx="5366650" cy="1341663"/>
          </a:xfrm>
          <a:prstGeom prst="rect">
            <a:avLst/>
          </a:prstGeom>
          <a:noFill/>
          <a:ln w="9525">
            <a:noFill/>
            <a:miter lim="800000"/>
            <a:headEnd/>
            <a:tailEnd/>
          </a:ln>
        </p:spPr>
      </p:pic>
      <p:sp>
        <p:nvSpPr>
          <p:cNvPr id="17" name="Rounded Rectangle 16"/>
          <p:cNvSpPr/>
          <p:nvPr/>
        </p:nvSpPr>
        <p:spPr>
          <a:xfrm>
            <a:off x="2694333" y="4840357"/>
            <a:ext cx="575642" cy="396998"/>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823891" y="104349"/>
            <a:ext cx="3480505" cy="369332"/>
          </a:xfrm>
          <a:prstGeom prst="rect">
            <a:avLst/>
          </a:prstGeom>
        </p:spPr>
        <p:txBody>
          <a:bodyPr wrap="none">
            <a:spAutoFit/>
          </a:bodyPr>
          <a:lstStyle/>
          <a:p>
            <a:r>
              <a:rPr lang="en-US" dirty="0">
                <a:solidFill>
                  <a:srgbClr val="008CC4"/>
                </a:solidFill>
              </a:rPr>
              <a:t>More info on ARCHIVE action :</a:t>
            </a:r>
          </a:p>
        </p:txBody>
      </p:sp>
    </p:spTree>
    <p:extLst>
      <p:ext uri="{BB962C8B-B14F-4D97-AF65-F5344CB8AC3E}">
        <p14:creationId xmlns:p14="http://schemas.microsoft.com/office/powerpoint/2010/main" val="3097521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246289" y="628650"/>
            <a:ext cx="8669959" cy="3227733"/>
          </a:xfrm>
          <a:prstGeom prst="rect">
            <a:avLst/>
          </a:prstGeom>
          <a:solidFill>
            <a:schemeClr val="bg1"/>
          </a:solidFill>
          <a:ln w="9525">
            <a:noFill/>
            <a:miter lim="800000"/>
            <a:headEnd/>
            <a:tailEnd/>
          </a:ln>
        </p:spPr>
        <p:txBody>
          <a:bodyPr vert="horz" wrap="square" lIns="0" tIns="45720" rIns="91440" bIns="45720" numCol="1" anchor="t" anchorCtr="0" compatLnSpc="1">
            <a:prstTxWarp prst="textNoShape">
              <a:avLst/>
            </a:prstTxWarp>
          </a:bodyPr>
          <a:lstStyle/>
          <a:p>
            <a:pPr lvl="0">
              <a:defRPr/>
            </a:pPr>
            <a:r>
              <a:rPr lang="en-US" kern="0" baseline="0" dirty="0">
                <a:solidFill>
                  <a:schemeClr val="accent2"/>
                </a:solidFill>
                <a:latin typeface="+mj-lt"/>
                <a:cs typeface="+mj-cs"/>
              </a:rPr>
              <a:t>Also,</a:t>
            </a:r>
            <a:r>
              <a:rPr lang="en-US" kern="0" dirty="0">
                <a:solidFill>
                  <a:schemeClr val="accent2"/>
                </a:solidFill>
                <a:latin typeface="+mj-lt"/>
                <a:cs typeface="+mj-cs"/>
              </a:rPr>
              <a:t> the image will be added to the list of images you can provision, please note you can only have 1 image archived at any given period. Please contact </a:t>
            </a:r>
            <a:r>
              <a:rPr lang="en-US" kern="0" dirty="0">
                <a:solidFill>
                  <a:schemeClr val="accent2"/>
                </a:solidFill>
                <a:latin typeface="+mj-lt"/>
                <a:cs typeface="+mj-cs"/>
                <a:hlinkClick r:id="rId2"/>
              </a:rPr>
              <a:t>askibmst@ca.ibm.com</a:t>
            </a:r>
            <a:r>
              <a:rPr lang="en-US" kern="0" dirty="0">
                <a:solidFill>
                  <a:schemeClr val="accent2"/>
                </a:solidFill>
                <a:latin typeface="+mj-lt"/>
                <a:cs typeface="+mj-cs"/>
              </a:rPr>
              <a:t> if you need assistance or need more than 1 image.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kern="0" dirty="0">
              <a:solidFill>
                <a:schemeClr val="accent2"/>
              </a:solidFill>
              <a:latin typeface="+mj-lt"/>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rPr>
              <a:t>To access your archived image for re-provisioning,</a:t>
            </a:r>
            <a:r>
              <a:rPr kumimoji="0" lang="en-US" b="0" i="0" u="none" strike="noStrike" kern="0" cap="none" spc="0" normalizeH="0" noProof="0" dirty="0">
                <a:ln>
                  <a:noFill/>
                </a:ln>
                <a:solidFill>
                  <a:schemeClr val="accent2"/>
                </a:solidFill>
                <a:effectLst/>
                <a:uLnTx/>
                <a:uFillTx/>
                <a:latin typeface="+mj-lt"/>
                <a:ea typeface="MS PGothic" panose="020B0600070205080204" pitchFamily="34" charset="-128"/>
                <a:cs typeface="+mj-cs"/>
              </a:rPr>
              <a:t> select [My Templates] from the dialog below, the archives </a:t>
            </a:r>
            <a:r>
              <a:rPr lang="en-US" kern="0" dirty="0">
                <a:solidFill>
                  <a:schemeClr val="accent2"/>
                </a:solidFill>
                <a:latin typeface="+mj-lt"/>
                <a:cs typeface="+mj-cs"/>
              </a:rPr>
              <a:t>will appear highlighted in blue and with the word </a:t>
            </a:r>
            <a:r>
              <a:rPr lang="en-US" b="1" i="1" kern="0" dirty="0">
                <a:solidFill>
                  <a:schemeClr val="accent2"/>
                </a:solidFill>
                <a:latin typeface="+mj-lt"/>
                <a:cs typeface="+mj-cs"/>
              </a:rPr>
              <a:t>CUSTOM</a:t>
            </a:r>
            <a:r>
              <a:rPr lang="en-US" kern="0" dirty="0">
                <a:solidFill>
                  <a:schemeClr val="accent2"/>
                </a:solidFill>
                <a:latin typeface="+mj-lt"/>
                <a:cs typeface="+mj-cs"/>
              </a:rPr>
              <a:t> under products.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b="0" i="0" u="none" strike="noStrike" kern="0" cap="none" spc="0" normalizeH="0" noProof="0" dirty="0">
              <a:ln>
                <a:noFill/>
              </a:ln>
              <a:solidFill>
                <a:schemeClr val="accent2"/>
              </a:solidFill>
              <a:effectLst/>
              <a:uLnTx/>
              <a:uFillTx/>
              <a:latin typeface="+mj-lt"/>
              <a:ea typeface="MS PGothic" panose="020B0600070205080204" pitchFamily="34" charset="-128"/>
              <a:cs typeface="+mj-cs"/>
            </a:endParaRPr>
          </a:p>
          <a:p>
            <a:pPr lvl="0">
              <a:defRPr/>
            </a:pPr>
            <a:r>
              <a:rPr lang="en-US" b="1" dirty="0">
                <a:solidFill>
                  <a:srgbClr val="008CC4"/>
                </a:solidFill>
              </a:rPr>
              <a:t>Personal Archives never expire as long as they are being used at least once a month, however, they will expire after 60 days of non usage.</a:t>
            </a:r>
            <a:endParaRPr kumimoji="0" lang="en-US" b="1" i="0" u="none" strike="noStrike" kern="0" cap="none" spc="0" normalizeH="0" noProof="0" dirty="0">
              <a:ln>
                <a:noFill/>
              </a:ln>
              <a:solidFill>
                <a:schemeClr val="accent2"/>
              </a:solidFill>
              <a:effectLst/>
              <a:uLnTx/>
              <a:uFillTx/>
              <a:latin typeface="+mj-lt"/>
              <a:cs typeface="+mj-cs"/>
            </a:endParaRPr>
          </a:p>
          <a:p>
            <a:pPr lvl="0">
              <a:defRPr/>
            </a:pPr>
            <a:r>
              <a:rPr lang="en-US" b="1" kern="0" baseline="0" dirty="0">
                <a:solidFill>
                  <a:schemeClr val="accent2"/>
                </a:solidFill>
                <a:latin typeface="+mj-lt"/>
                <a:cs typeface="+mj-cs"/>
              </a:rPr>
              <a:t>You will NOT be notified of the expiration</a:t>
            </a:r>
            <a:r>
              <a:rPr lang="en-US" b="1" kern="0" dirty="0">
                <a:solidFill>
                  <a:schemeClr val="accent2"/>
                </a:solidFill>
                <a:latin typeface="+mj-lt"/>
                <a:cs typeface="+mj-cs"/>
              </a:rPr>
              <a:t> of an Archived Image.</a:t>
            </a:r>
            <a:br>
              <a:rPr kumimoji="0" lang="en-US" b="1" i="0" u="none" strike="noStrike" kern="0" cap="none" spc="0" normalizeH="0" baseline="0" noProof="0" dirty="0">
                <a:ln>
                  <a:noFill/>
                </a:ln>
                <a:solidFill>
                  <a:schemeClr val="accent2"/>
                </a:solidFill>
                <a:effectLst/>
                <a:uLnTx/>
                <a:uFillTx/>
                <a:latin typeface="+mj-lt"/>
                <a:cs typeface="+mj-cs"/>
              </a:rPr>
            </a:br>
            <a:br>
              <a:rPr kumimoji="0" lang="en-US"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rPr>
            </a:br>
            <a:endParaRPr kumimoji="0" lang="en-US"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endParaRPr>
          </a:p>
        </p:txBody>
      </p:sp>
      <p:pic>
        <p:nvPicPr>
          <p:cNvPr id="3" name="Picture 2"/>
          <p:cNvPicPr>
            <a:picLocks noChangeAspect="1"/>
          </p:cNvPicPr>
          <p:nvPr/>
        </p:nvPicPr>
        <p:blipFill>
          <a:blip r:embed="rId3"/>
          <a:stretch>
            <a:fillRect/>
          </a:stretch>
        </p:blipFill>
        <p:spPr>
          <a:xfrm>
            <a:off x="125717" y="4385746"/>
            <a:ext cx="8911102" cy="1567793"/>
          </a:xfrm>
          <a:prstGeom prst="rect">
            <a:avLst/>
          </a:prstGeom>
        </p:spPr>
      </p:pic>
    </p:spTree>
    <p:extLst>
      <p:ext uri="{BB962C8B-B14F-4D97-AF65-F5344CB8AC3E}">
        <p14:creationId xmlns:p14="http://schemas.microsoft.com/office/powerpoint/2010/main" val="95107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044" y="4920472"/>
            <a:ext cx="7746385" cy="1477328"/>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en-US" dirty="0">
                <a:solidFill>
                  <a:srgbClr val="008CC4"/>
                </a:solidFill>
              </a:rPr>
              <a:t>Rename: to provide a more meaningful name for the instance</a:t>
            </a:r>
          </a:p>
          <a:p>
            <a:pPr marL="285750" indent="-285750">
              <a:buFont typeface="Wingdings" panose="05000000000000000000" pitchFamily="2" charset="2"/>
              <a:buChar char="q"/>
            </a:pPr>
            <a:r>
              <a:rPr lang="en-US" dirty="0">
                <a:solidFill>
                  <a:srgbClr val="008CC4"/>
                </a:solidFill>
              </a:rPr>
              <a:t>Reboot : in case the image becomes frozen or otherwise unresponsive </a:t>
            </a:r>
          </a:p>
          <a:p>
            <a:pPr marL="285750" indent="-285750">
              <a:buFont typeface="Wingdings" panose="05000000000000000000" pitchFamily="2" charset="2"/>
              <a:buChar char="q"/>
            </a:pPr>
            <a:r>
              <a:rPr lang="en-US" dirty="0">
                <a:solidFill>
                  <a:srgbClr val="008CC4"/>
                </a:solidFill>
              </a:rPr>
              <a:t>Power Off (self explanatory)</a:t>
            </a:r>
          </a:p>
          <a:p>
            <a:pPr marL="285750" indent="-285750">
              <a:buFont typeface="Wingdings" panose="05000000000000000000" pitchFamily="2" charset="2"/>
              <a:buChar char="q"/>
            </a:pPr>
            <a:r>
              <a:rPr lang="en-US" dirty="0">
                <a:solidFill>
                  <a:srgbClr val="008CC4"/>
                </a:solidFill>
              </a:rPr>
              <a:t>Extend please see next page for extension options …</a:t>
            </a:r>
          </a:p>
          <a:p>
            <a:pPr marL="285750" indent="-285750">
              <a:buFont typeface="Wingdings" panose="05000000000000000000" pitchFamily="2" charset="2"/>
              <a:buChar char="q"/>
            </a:pPr>
            <a:r>
              <a:rPr lang="en-US" dirty="0">
                <a:solidFill>
                  <a:srgbClr val="008CC4"/>
                </a:solidFill>
              </a:rPr>
              <a:t>Share </a:t>
            </a:r>
          </a:p>
        </p:txBody>
      </p:sp>
      <p:sp>
        <p:nvSpPr>
          <p:cNvPr id="7" name="Rectangle 6"/>
          <p:cNvSpPr/>
          <p:nvPr/>
        </p:nvSpPr>
        <p:spPr>
          <a:xfrm>
            <a:off x="1663430" y="121205"/>
            <a:ext cx="4533614" cy="369332"/>
          </a:xfrm>
          <a:prstGeom prst="rect">
            <a:avLst/>
          </a:prstGeom>
        </p:spPr>
        <p:txBody>
          <a:bodyPr wrap="square">
            <a:spAutoFit/>
          </a:bodyPr>
          <a:lstStyle/>
          <a:p>
            <a:r>
              <a:rPr lang="en-US" dirty="0">
                <a:solidFill>
                  <a:srgbClr val="008CC4"/>
                </a:solidFill>
              </a:rPr>
              <a:t>Possible actions on a provisioned image :</a:t>
            </a:r>
          </a:p>
        </p:txBody>
      </p:sp>
      <p:pic>
        <p:nvPicPr>
          <p:cNvPr id="2" name="Picture 1"/>
          <p:cNvPicPr>
            <a:picLocks noChangeAspect="1"/>
          </p:cNvPicPr>
          <p:nvPr/>
        </p:nvPicPr>
        <p:blipFill>
          <a:blip r:embed="rId3"/>
          <a:stretch>
            <a:fillRect/>
          </a:stretch>
        </p:blipFill>
        <p:spPr>
          <a:xfrm>
            <a:off x="1318809" y="6085587"/>
            <a:ext cx="5810250" cy="742950"/>
          </a:xfrm>
          <a:prstGeom prst="rect">
            <a:avLst/>
          </a:prstGeom>
        </p:spPr>
      </p:pic>
      <p:pic>
        <p:nvPicPr>
          <p:cNvPr id="5" name="Picture 4"/>
          <p:cNvPicPr>
            <a:picLocks noChangeAspect="1"/>
          </p:cNvPicPr>
          <p:nvPr/>
        </p:nvPicPr>
        <p:blipFill>
          <a:blip r:embed="rId4"/>
          <a:stretch>
            <a:fillRect/>
          </a:stretch>
        </p:blipFill>
        <p:spPr>
          <a:xfrm>
            <a:off x="0" y="622282"/>
            <a:ext cx="9081084" cy="4298190"/>
          </a:xfrm>
          <a:prstGeom prst="rect">
            <a:avLst/>
          </a:prstGeom>
        </p:spPr>
      </p:pic>
      <p:cxnSp>
        <p:nvCxnSpPr>
          <p:cNvPr id="8" name="Elbow Connector 7"/>
          <p:cNvCxnSpPr/>
          <p:nvPr/>
        </p:nvCxnSpPr>
        <p:spPr>
          <a:xfrm rot="16200000" flipH="1">
            <a:off x="4711682" y="3854804"/>
            <a:ext cx="3713148" cy="1409195"/>
          </a:xfrm>
          <a:prstGeom prst="bentConnector4">
            <a:avLst>
              <a:gd name="adj1" fmla="val -313"/>
              <a:gd name="adj2" fmla="val 187323"/>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4060104" y="4439851"/>
            <a:ext cx="3155705" cy="480621"/>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Elbow Connector 25"/>
          <p:cNvCxnSpPr/>
          <p:nvPr/>
        </p:nvCxnSpPr>
        <p:spPr>
          <a:xfrm rot="5400000">
            <a:off x="-619398" y="3461373"/>
            <a:ext cx="2349391" cy="832297"/>
          </a:xfrm>
          <a:prstGeom prst="bentConnector3">
            <a:avLst>
              <a:gd name="adj1" fmla="val 503"/>
            </a:avLst>
          </a:prstGeom>
          <a:ln w="381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51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385" y="4669964"/>
            <a:ext cx="8795657" cy="2031325"/>
          </a:xfrm>
          <a:prstGeom prst="rect">
            <a:avLst/>
          </a:prstGeom>
          <a:solidFill>
            <a:schemeClr val="bg1"/>
          </a:solidFill>
        </p:spPr>
        <p:txBody>
          <a:bodyPr wrap="square" rtlCol="0">
            <a:spAutoFit/>
          </a:bodyPr>
          <a:lstStyle/>
          <a:p>
            <a:pPr marL="285750" indent="-285750">
              <a:buFont typeface="Wingdings" panose="05000000000000000000" pitchFamily="2" charset="2"/>
              <a:buChar char="q"/>
            </a:pPr>
            <a:r>
              <a:rPr lang="en-US" dirty="0">
                <a:solidFill>
                  <a:srgbClr val="008CC4"/>
                </a:solidFill>
              </a:rPr>
              <a:t>Extend </a:t>
            </a:r>
          </a:p>
          <a:p>
            <a:pPr lvl="1"/>
            <a:r>
              <a:rPr lang="en-US" dirty="0">
                <a:solidFill>
                  <a:srgbClr val="008CC4"/>
                </a:solidFill>
              </a:rPr>
              <a:t>1- add one more day if your instance is about to expire, contact 	</a:t>
            </a:r>
            <a:r>
              <a:rPr lang="en-US" dirty="0">
                <a:solidFill>
                  <a:srgbClr val="008CC4"/>
                </a:solidFill>
                <a:hlinkClick r:id="rId3"/>
              </a:rPr>
              <a:t>askibmst@ca.ibm.com</a:t>
            </a:r>
            <a:r>
              <a:rPr lang="en-US" dirty="0">
                <a:solidFill>
                  <a:srgbClr val="008CC4"/>
                </a:solidFill>
              </a:rPr>
              <a:t> for longer extensions … or …</a:t>
            </a:r>
          </a:p>
          <a:p>
            <a:pPr lvl="1"/>
            <a:r>
              <a:rPr lang="en-US" dirty="0">
                <a:solidFill>
                  <a:srgbClr val="008CC4"/>
                </a:solidFill>
              </a:rPr>
              <a:t>2- </a:t>
            </a:r>
            <a:r>
              <a:rPr lang="en-US" b="1" dirty="0">
                <a:solidFill>
                  <a:srgbClr val="008CC4"/>
                </a:solidFill>
              </a:rPr>
              <a:t>IF</a:t>
            </a:r>
            <a:r>
              <a:rPr lang="en-US" dirty="0">
                <a:solidFill>
                  <a:srgbClr val="008CC4"/>
                </a:solidFill>
              </a:rPr>
              <a:t> your image information contains a </a:t>
            </a:r>
            <a:r>
              <a:rPr lang="en-US" b="1" dirty="0">
                <a:solidFill>
                  <a:srgbClr val="008CC4"/>
                </a:solidFill>
              </a:rPr>
              <a:t>SALES CONNECT OPPTY </a:t>
            </a:r>
            <a:r>
              <a:rPr lang="en-US" dirty="0">
                <a:solidFill>
                  <a:srgbClr val="008CC4"/>
                </a:solidFill>
              </a:rPr>
              <a:t>number, and that opportunity is </a:t>
            </a:r>
            <a:r>
              <a:rPr lang="en-US" b="1" dirty="0">
                <a:solidFill>
                  <a:srgbClr val="008CC4"/>
                </a:solidFill>
              </a:rPr>
              <a:t>STILL OPEN</a:t>
            </a:r>
            <a:r>
              <a:rPr lang="en-US" dirty="0">
                <a:solidFill>
                  <a:srgbClr val="008CC4"/>
                </a:solidFill>
              </a:rPr>
              <a:t>, you will </a:t>
            </a:r>
            <a:r>
              <a:rPr lang="en-US" b="1" dirty="0">
                <a:solidFill>
                  <a:srgbClr val="008CC4"/>
                </a:solidFill>
              </a:rPr>
              <a:t>AUTOMATICALLY GET TWO WEEKS </a:t>
            </a:r>
            <a:r>
              <a:rPr lang="en-US" dirty="0">
                <a:solidFill>
                  <a:srgbClr val="008CC4"/>
                </a:solidFill>
              </a:rPr>
              <a:t>extension, you </a:t>
            </a:r>
            <a:r>
              <a:rPr lang="en-US" b="1" dirty="0">
                <a:solidFill>
                  <a:srgbClr val="008CC4"/>
                </a:solidFill>
              </a:rPr>
              <a:t>MUST</a:t>
            </a:r>
            <a:r>
              <a:rPr lang="en-US" dirty="0">
                <a:solidFill>
                  <a:srgbClr val="008CC4"/>
                </a:solidFill>
              </a:rPr>
              <a:t> add the SC# </a:t>
            </a:r>
            <a:r>
              <a:rPr lang="en-US" b="1" dirty="0">
                <a:solidFill>
                  <a:srgbClr val="008CC4"/>
                </a:solidFill>
              </a:rPr>
              <a:t>in ADVANCE</a:t>
            </a:r>
            <a:r>
              <a:rPr lang="en-US" dirty="0">
                <a:solidFill>
                  <a:srgbClr val="008CC4"/>
                </a:solidFill>
              </a:rPr>
              <a:t>, </a:t>
            </a:r>
            <a:r>
              <a:rPr lang="en-US" b="1" dirty="0">
                <a:solidFill>
                  <a:srgbClr val="FF0000"/>
                </a:solidFill>
              </a:rPr>
              <a:t>DO NOT </a:t>
            </a:r>
            <a:r>
              <a:rPr lang="en-US" dirty="0">
                <a:solidFill>
                  <a:srgbClr val="008CC4"/>
                </a:solidFill>
              </a:rPr>
              <a:t>wait until your image is expiring as process checks this overnight.</a:t>
            </a:r>
          </a:p>
        </p:txBody>
      </p:sp>
      <p:sp>
        <p:nvSpPr>
          <p:cNvPr id="7" name="Rectangle 6"/>
          <p:cNvSpPr/>
          <p:nvPr/>
        </p:nvSpPr>
        <p:spPr>
          <a:xfrm>
            <a:off x="1543890" y="111478"/>
            <a:ext cx="5942652" cy="369332"/>
          </a:xfrm>
          <a:prstGeom prst="rect">
            <a:avLst/>
          </a:prstGeom>
        </p:spPr>
        <p:txBody>
          <a:bodyPr wrap="none">
            <a:spAutoFit/>
          </a:bodyPr>
          <a:lstStyle/>
          <a:p>
            <a:r>
              <a:rPr lang="en-US" dirty="0">
                <a:solidFill>
                  <a:srgbClr val="008CC4"/>
                </a:solidFill>
              </a:rPr>
              <a:t>Possible options for extension of expiry dates on images</a:t>
            </a:r>
          </a:p>
        </p:txBody>
      </p:sp>
      <p:pic>
        <p:nvPicPr>
          <p:cNvPr id="2" name="Picture 1"/>
          <p:cNvPicPr>
            <a:picLocks noChangeAspect="1"/>
          </p:cNvPicPr>
          <p:nvPr/>
        </p:nvPicPr>
        <p:blipFill>
          <a:blip r:embed="rId4"/>
          <a:stretch>
            <a:fillRect/>
          </a:stretch>
        </p:blipFill>
        <p:spPr>
          <a:xfrm>
            <a:off x="191385" y="596983"/>
            <a:ext cx="8605269" cy="4072981"/>
          </a:xfrm>
          <a:prstGeom prst="rect">
            <a:avLst/>
          </a:prstGeom>
        </p:spPr>
      </p:pic>
      <p:sp>
        <p:nvSpPr>
          <p:cNvPr id="6" name="Rounded Rectangle 5"/>
          <p:cNvSpPr/>
          <p:nvPr/>
        </p:nvSpPr>
        <p:spPr>
          <a:xfrm>
            <a:off x="5968130" y="4239831"/>
            <a:ext cx="581757" cy="430133"/>
          </a:xfrm>
          <a:prstGeom prst="round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185524" y="1606297"/>
            <a:ext cx="8696751" cy="1203324"/>
          </a:xfrm>
          <a:prstGeom prst="rect">
            <a:avLst/>
          </a:prstGeom>
          <a:noFill/>
          <a:ln w="9525">
            <a:noFill/>
            <a:miter lim="800000"/>
            <a:headEnd/>
            <a:tailEnd/>
          </a:ln>
        </p:spPr>
      </p:pic>
      <p:sp>
        <p:nvSpPr>
          <p:cNvPr id="2" name="Title 1"/>
          <p:cNvSpPr>
            <a:spLocks noGrp="1"/>
          </p:cNvSpPr>
          <p:nvPr>
            <p:ph type="title"/>
          </p:nvPr>
        </p:nvSpPr>
        <p:spPr>
          <a:xfrm>
            <a:off x="228600" y="533399"/>
            <a:ext cx="8610600" cy="985045"/>
          </a:xfrm>
        </p:spPr>
        <p:txBody>
          <a:bodyPr/>
          <a:lstStyle/>
          <a:p>
            <a:r>
              <a:rPr lang="en-US" sz="1800" dirty="0">
                <a:solidFill>
                  <a:schemeClr val="accent2"/>
                </a:solidFill>
              </a:rPr>
              <a:t>By default, any hosted active demonstration will be de-provisioned when its date and time have expired as stated under “Provision Until”. The expiring image will be highlighted in red as shown in the image below, you will also receive an email alert.</a:t>
            </a:r>
            <a:br>
              <a:rPr lang="en-US" sz="1800" dirty="0">
                <a:solidFill>
                  <a:schemeClr val="accent2"/>
                </a:solidFill>
              </a:rPr>
            </a:br>
            <a:r>
              <a:rPr lang="en-US" sz="1800" dirty="0">
                <a:solidFill>
                  <a:schemeClr val="accent2"/>
                </a:solidFill>
              </a:rPr>
              <a:t>  </a:t>
            </a:r>
            <a:br>
              <a:rPr lang="en-US" sz="1800" dirty="0">
                <a:solidFill>
                  <a:schemeClr val="accent2"/>
                </a:solidFill>
              </a:rPr>
            </a:br>
            <a:br>
              <a:rPr lang="en-US" sz="1800" dirty="0">
                <a:solidFill>
                  <a:schemeClr val="accent2"/>
                </a:solidFill>
              </a:rPr>
            </a:br>
            <a:endParaRPr lang="en-US" sz="1800" dirty="0">
              <a:solidFill>
                <a:schemeClr val="accent2"/>
              </a:solidFill>
            </a:endParaRPr>
          </a:p>
        </p:txBody>
      </p:sp>
      <p:sp>
        <p:nvSpPr>
          <p:cNvPr id="5" name="Rectangle 4"/>
          <p:cNvSpPr/>
          <p:nvPr/>
        </p:nvSpPr>
        <p:spPr>
          <a:xfrm>
            <a:off x="228600" y="3424248"/>
            <a:ext cx="8653675" cy="646331"/>
          </a:xfrm>
          <a:prstGeom prst="rect">
            <a:avLst/>
          </a:prstGeom>
        </p:spPr>
        <p:txBody>
          <a:bodyPr wrap="square">
            <a:spAutoFit/>
          </a:bodyPr>
          <a:lstStyle/>
          <a:p>
            <a:r>
              <a:rPr lang="en-US" dirty="0">
                <a:solidFill>
                  <a:schemeClr val="accent2"/>
                </a:solidFill>
              </a:rPr>
              <a:t>If you choose to </a:t>
            </a:r>
            <a:r>
              <a:rPr lang="en-US" b="1" dirty="0">
                <a:solidFill>
                  <a:schemeClr val="accent2"/>
                </a:solidFill>
              </a:rPr>
              <a:t>DELETE</a:t>
            </a:r>
            <a:r>
              <a:rPr lang="en-US" dirty="0">
                <a:solidFill>
                  <a:schemeClr val="accent2"/>
                </a:solidFill>
              </a:rPr>
              <a:t> an image you no longer need, the image will be highlighted in </a:t>
            </a:r>
            <a:r>
              <a:rPr lang="en-US" b="1" dirty="0">
                <a:solidFill>
                  <a:schemeClr val="accent2"/>
                </a:solidFill>
              </a:rPr>
              <a:t>GRAY</a:t>
            </a:r>
            <a:r>
              <a:rPr lang="en-US" dirty="0">
                <a:solidFill>
                  <a:schemeClr val="accent2"/>
                </a:solidFill>
              </a:rPr>
              <a:t> as shown below. </a:t>
            </a:r>
            <a:endParaRPr lang="en-US" dirty="0"/>
          </a:p>
        </p:txBody>
      </p:sp>
      <p:sp>
        <p:nvSpPr>
          <p:cNvPr id="6" name="Rounded Rectangle 5"/>
          <p:cNvSpPr/>
          <p:nvPr/>
        </p:nvSpPr>
        <p:spPr>
          <a:xfrm>
            <a:off x="7086600" y="2066925"/>
            <a:ext cx="923925" cy="323850"/>
          </a:xfrm>
          <a:prstGeom prst="round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228601" y="4353338"/>
            <a:ext cx="8619538" cy="10713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0" descr="SAnalytics_PPT_MasterGraphics_1221-0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2" name="Text Box 8"/>
          <p:cNvSpPr txBox="1">
            <a:spLocks noChangeArrowheads="1"/>
          </p:cNvSpPr>
          <p:nvPr/>
        </p:nvSpPr>
        <p:spPr bwMode="auto">
          <a:xfrm>
            <a:off x="2353061" y="1705550"/>
            <a:ext cx="4437878" cy="2585323"/>
          </a:xfrm>
          <a:prstGeom prst="rect">
            <a:avLst/>
          </a:prstGeom>
          <a:noFill/>
          <a:ln w="9525">
            <a:noFill/>
            <a:miter lim="800000"/>
            <a:headEnd/>
            <a:tailEnd/>
          </a:ln>
        </p:spPr>
        <p:txBody>
          <a:bodyPr wrap="square">
            <a:spAutoFit/>
          </a:bodyPr>
          <a:lstStyle/>
          <a:p>
            <a:pPr algn="ctr">
              <a:spcBef>
                <a:spcPct val="50000"/>
              </a:spcBef>
            </a:pPr>
            <a:r>
              <a:rPr lang="en-US" sz="5400" dirty="0">
                <a:solidFill>
                  <a:schemeClr val="bg1"/>
                </a:solidFill>
              </a:rPr>
              <a:t>Registering and Login into CC</a:t>
            </a:r>
            <a:endParaRPr lang="en-US" sz="4800" b="1" dirty="0">
              <a:solidFill>
                <a:schemeClr val="bg1"/>
              </a:solidFill>
            </a:endParaRPr>
          </a:p>
        </p:txBody>
      </p:sp>
    </p:spTree>
    <p:extLst>
      <p:ext uri="{BB962C8B-B14F-4D97-AF65-F5344CB8AC3E}">
        <p14:creationId xmlns:p14="http://schemas.microsoft.com/office/powerpoint/2010/main" val="371477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0" descr="SAnalytics_PPT_MasterGraphics_1221-0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2" name="Text Box 8"/>
          <p:cNvSpPr txBox="1">
            <a:spLocks noChangeArrowheads="1"/>
          </p:cNvSpPr>
          <p:nvPr/>
        </p:nvSpPr>
        <p:spPr bwMode="auto">
          <a:xfrm>
            <a:off x="1776605" y="2551837"/>
            <a:ext cx="5590789" cy="1754326"/>
          </a:xfrm>
          <a:prstGeom prst="rect">
            <a:avLst/>
          </a:prstGeom>
          <a:noFill/>
          <a:ln w="9525">
            <a:noFill/>
            <a:miter lim="800000"/>
            <a:headEnd/>
            <a:tailEnd/>
          </a:ln>
        </p:spPr>
        <p:txBody>
          <a:bodyPr wrap="square">
            <a:spAutoFit/>
          </a:bodyPr>
          <a:lstStyle/>
          <a:p>
            <a:pPr algn="ctr">
              <a:spcBef>
                <a:spcPct val="50000"/>
              </a:spcBef>
            </a:pPr>
            <a:r>
              <a:rPr lang="en-US" sz="5400" dirty="0">
                <a:solidFill>
                  <a:schemeClr val="bg1"/>
                </a:solidFill>
              </a:rPr>
              <a:t>General Information</a:t>
            </a:r>
            <a:endParaRPr lang="en-US" sz="4800" b="1" dirty="0">
              <a:solidFill>
                <a:schemeClr val="bg1"/>
              </a:solidFill>
            </a:endParaRPr>
          </a:p>
        </p:txBody>
      </p:sp>
    </p:spTree>
    <p:extLst>
      <p:ext uri="{BB962C8B-B14F-4D97-AF65-F5344CB8AC3E}">
        <p14:creationId xmlns:p14="http://schemas.microsoft.com/office/powerpoint/2010/main" val="231627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4270" y="549153"/>
            <a:ext cx="8061616" cy="803398"/>
          </a:xfrm>
          <a:prstGeom prst="rect">
            <a:avLst/>
          </a:prstGeom>
        </p:spPr>
        <p:txBody>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sz="2000" kern="0" dirty="0">
                <a:solidFill>
                  <a:schemeClr val="accent2"/>
                </a:solidFill>
              </a:rPr>
              <a:t>Most images have documentation easily accessible by clicking on the        icon to the far right of the image you wish to learn more about.  </a:t>
            </a:r>
            <a:br>
              <a:rPr lang="en-US" sz="2000" kern="0" dirty="0">
                <a:solidFill>
                  <a:schemeClr val="accent2"/>
                </a:solidFill>
              </a:rPr>
            </a:br>
            <a:br>
              <a:rPr lang="en-US" sz="2000" kern="0" dirty="0">
                <a:solidFill>
                  <a:schemeClr val="accent2"/>
                </a:solidFill>
              </a:rPr>
            </a:br>
            <a:endParaRPr lang="en-US" sz="2000" kern="0" dirty="0">
              <a:solidFill>
                <a:schemeClr val="accent2"/>
              </a:solidFill>
            </a:endParaRPr>
          </a:p>
        </p:txBody>
      </p:sp>
      <p:pic>
        <p:nvPicPr>
          <p:cNvPr id="4" name="Picture 3"/>
          <p:cNvPicPr>
            <a:picLocks noChangeAspect="1"/>
          </p:cNvPicPr>
          <p:nvPr/>
        </p:nvPicPr>
        <p:blipFill>
          <a:blip r:embed="rId2"/>
          <a:stretch>
            <a:fillRect/>
          </a:stretch>
        </p:blipFill>
        <p:spPr>
          <a:xfrm>
            <a:off x="8185886" y="566923"/>
            <a:ext cx="453734" cy="383929"/>
          </a:xfrm>
          <a:prstGeom prst="rect">
            <a:avLst/>
          </a:prstGeom>
        </p:spPr>
      </p:pic>
      <p:pic>
        <p:nvPicPr>
          <p:cNvPr id="7" name="Picture 6"/>
          <p:cNvPicPr>
            <a:picLocks noChangeAspect="1"/>
          </p:cNvPicPr>
          <p:nvPr/>
        </p:nvPicPr>
        <p:blipFill>
          <a:blip r:embed="rId3"/>
          <a:stretch>
            <a:fillRect/>
          </a:stretch>
        </p:blipFill>
        <p:spPr>
          <a:xfrm>
            <a:off x="200025" y="2846020"/>
            <a:ext cx="4810125" cy="3940542"/>
          </a:xfrm>
          <a:prstGeom prst="rect">
            <a:avLst/>
          </a:prstGeom>
        </p:spPr>
      </p:pic>
      <p:sp>
        <p:nvSpPr>
          <p:cNvPr id="11" name="TextBox 10"/>
          <p:cNvSpPr txBox="1"/>
          <p:nvPr/>
        </p:nvSpPr>
        <p:spPr>
          <a:xfrm>
            <a:off x="5010150" y="5019675"/>
            <a:ext cx="2266949" cy="1200329"/>
          </a:xfrm>
          <a:prstGeom prst="rect">
            <a:avLst/>
          </a:prstGeom>
          <a:noFill/>
        </p:spPr>
        <p:txBody>
          <a:bodyPr wrap="square" rtlCol="0">
            <a:spAutoFit/>
          </a:bodyPr>
          <a:lstStyle/>
          <a:p>
            <a:r>
              <a:rPr lang="en-US" dirty="0">
                <a:solidFill>
                  <a:schemeClr val="accent2"/>
                </a:solidFill>
              </a:rPr>
              <a:t>Information is stored in a BOX account accessible to all authorized users</a:t>
            </a:r>
          </a:p>
        </p:txBody>
      </p:sp>
      <p:pic>
        <p:nvPicPr>
          <p:cNvPr id="5" name="Picture 4"/>
          <p:cNvPicPr>
            <a:picLocks noChangeAspect="1"/>
          </p:cNvPicPr>
          <p:nvPr/>
        </p:nvPicPr>
        <p:blipFill>
          <a:blip r:embed="rId4"/>
          <a:stretch>
            <a:fillRect/>
          </a:stretch>
        </p:blipFill>
        <p:spPr>
          <a:xfrm>
            <a:off x="65616" y="1352551"/>
            <a:ext cx="8910400" cy="1107507"/>
          </a:xfrm>
          <a:prstGeom prst="rect">
            <a:avLst/>
          </a:prstGeom>
        </p:spPr>
      </p:pic>
      <p:cxnSp>
        <p:nvCxnSpPr>
          <p:cNvPr id="9" name="Straight Arrow Connector 8"/>
          <p:cNvCxnSpPr>
            <a:endCxn id="7" idx="3"/>
          </p:cNvCxnSpPr>
          <p:nvPr/>
        </p:nvCxnSpPr>
        <p:spPr>
          <a:xfrm flipH="1">
            <a:off x="5010150" y="1906304"/>
            <a:ext cx="3487807" cy="290998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184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57834" y="569702"/>
            <a:ext cx="8382732" cy="803398"/>
          </a:xfrm>
          <a:prstGeom prst="rect">
            <a:avLst/>
          </a:prstGeom>
        </p:spPr>
        <p:txBody>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sz="2000" kern="0" dirty="0">
                <a:solidFill>
                  <a:schemeClr val="accent2"/>
                </a:solidFill>
              </a:rPr>
              <a:t>Demo documentation is available and easily accessible by choosing [Demo Documentation] from the Support pull down </a:t>
            </a:r>
            <a:br>
              <a:rPr lang="en-US" sz="2000" kern="0" dirty="0">
                <a:solidFill>
                  <a:schemeClr val="accent2"/>
                </a:solidFill>
              </a:rPr>
            </a:br>
            <a:br>
              <a:rPr lang="en-US" sz="2000" kern="0" dirty="0">
                <a:solidFill>
                  <a:schemeClr val="accent2"/>
                </a:solidFill>
              </a:rPr>
            </a:br>
            <a:endParaRPr lang="en-US" sz="2000" kern="0" dirty="0">
              <a:solidFill>
                <a:schemeClr val="accent2"/>
              </a:solidFill>
            </a:endParaRPr>
          </a:p>
        </p:txBody>
      </p:sp>
      <p:pic>
        <p:nvPicPr>
          <p:cNvPr id="2" name="Picture 1"/>
          <p:cNvPicPr>
            <a:picLocks noChangeAspect="1"/>
          </p:cNvPicPr>
          <p:nvPr/>
        </p:nvPicPr>
        <p:blipFill>
          <a:blip r:embed="rId2"/>
          <a:stretch>
            <a:fillRect/>
          </a:stretch>
        </p:blipFill>
        <p:spPr>
          <a:xfrm>
            <a:off x="182698" y="1344463"/>
            <a:ext cx="7920237" cy="2245164"/>
          </a:xfrm>
          <a:prstGeom prst="rect">
            <a:avLst/>
          </a:prstGeom>
        </p:spPr>
      </p:pic>
      <p:pic>
        <p:nvPicPr>
          <p:cNvPr id="21507" name="Picture 3"/>
          <p:cNvPicPr>
            <a:picLocks noChangeAspect="1" noChangeArrowheads="1"/>
          </p:cNvPicPr>
          <p:nvPr/>
        </p:nvPicPr>
        <p:blipFill>
          <a:blip r:embed="rId3"/>
          <a:srcRect/>
          <a:stretch>
            <a:fillRect/>
          </a:stretch>
        </p:blipFill>
        <p:spPr bwMode="auto">
          <a:xfrm>
            <a:off x="1857983" y="2918514"/>
            <a:ext cx="7286018" cy="393948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6027" y="2957209"/>
            <a:ext cx="8773305" cy="3173323"/>
          </a:xfrm>
          <a:prstGeom prst="rect">
            <a:avLst/>
          </a:prstGeom>
        </p:spPr>
      </p:pic>
      <p:sp>
        <p:nvSpPr>
          <p:cNvPr id="54274" name="Title 3"/>
          <p:cNvSpPr>
            <a:spLocks noGrp="1"/>
          </p:cNvSpPr>
          <p:nvPr>
            <p:ph type="title"/>
          </p:nvPr>
        </p:nvSpPr>
        <p:spPr>
          <a:xfrm>
            <a:off x="246027" y="774768"/>
            <a:ext cx="8196943" cy="1390650"/>
          </a:xfrm>
          <a:solidFill>
            <a:schemeClr val="bg1"/>
          </a:solidFill>
        </p:spPr>
        <p:txBody>
          <a:bodyPr/>
          <a:lstStyle/>
          <a:p>
            <a:r>
              <a:rPr lang="en-US" dirty="0">
                <a:solidFill>
                  <a:schemeClr val="accent2"/>
                </a:solidFill>
              </a:rPr>
              <a:t>Feel free to share your thoughts so that we can improve this offering… you may also post questions that may be answered by other current users who have similar experiences or by the IBM team.</a:t>
            </a:r>
            <a:br>
              <a:rPr lang="en-US" dirty="0">
                <a:solidFill>
                  <a:schemeClr val="accent2"/>
                </a:solidFill>
              </a:rPr>
            </a:br>
            <a:br>
              <a:rPr lang="en-US" dirty="0">
                <a:solidFill>
                  <a:schemeClr val="accent2"/>
                </a:solidFill>
              </a:rPr>
            </a:br>
            <a:br>
              <a:rPr lang="en-US" dirty="0">
                <a:solidFill>
                  <a:schemeClr val="accent2"/>
                </a:solidFill>
              </a:rPr>
            </a:br>
            <a:endParaRPr lang="en-US" dirty="0">
              <a:solidFill>
                <a:schemeClr val="accent2"/>
              </a:solidFill>
            </a:endParaRPr>
          </a:p>
        </p:txBody>
      </p:sp>
      <p:cxnSp>
        <p:nvCxnSpPr>
          <p:cNvPr id="6" name="Straight Arrow Connector 5"/>
          <p:cNvCxnSpPr>
            <a:endCxn id="3" idx="1"/>
          </p:cNvCxnSpPr>
          <p:nvPr/>
        </p:nvCxnSpPr>
        <p:spPr>
          <a:xfrm>
            <a:off x="5573949" y="3145276"/>
            <a:ext cx="154377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stretch>
            <a:fillRect/>
          </a:stretch>
        </p:blipFill>
        <p:spPr>
          <a:xfrm>
            <a:off x="7117722" y="2259451"/>
            <a:ext cx="1571625" cy="1771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check the Latest News and Updates by accessing the link shown on the image below …</a:t>
            </a:r>
          </a:p>
        </p:txBody>
      </p:sp>
      <p:pic>
        <p:nvPicPr>
          <p:cNvPr id="3" name="Picture 2"/>
          <p:cNvPicPr>
            <a:picLocks noChangeAspect="1"/>
          </p:cNvPicPr>
          <p:nvPr/>
        </p:nvPicPr>
        <p:blipFill>
          <a:blip r:embed="rId2"/>
          <a:stretch>
            <a:fillRect/>
          </a:stretch>
        </p:blipFill>
        <p:spPr>
          <a:xfrm>
            <a:off x="1" y="1420070"/>
            <a:ext cx="6060332" cy="1862553"/>
          </a:xfrm>
          <a:prstGeom prst="rect">
            <a:avLst/>
          </a:prstGeom>
        </p:spPr>
      </p:pic>
      <p:pic>
        <p:nvPicPr>
          <p:cNvPr id="8" name="Picture 7"/>
          <p:cNvPicPr>
            <a:picLocks noChangeAspect="1"/>
          </p:cNvPicPr>
          <p:nvPr/>
        </p:nvPicPr>
        <p:blipFill>
          <a:blip r:embed="rId3"/>
          <a:stretch>
            <a:fillRect/>
          </a:stretch>
        </p:blipFill>
        <p:spPr>
          <a:xfrm>
            <a:off x="1176064" y="3356977"/>
            <a:ext cx="7744199" cy="3359769"/>
          </a:xfrm>
          <a:prstGeom prst="rect">
            <a:avLst/>
          </a:prstGeom>
        </p:spPr>
      </p:pic>
    </p:spTree>
    <p:extLst>
      <p:ext uri="{BB962C8B-B14F-4D97-AF65-F5344CB8AC3E}">
        <p14:creationId xmlns:p14="http://schemas.microsoft.com/office/powerpoint/2010/main" val="32189720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0" descr="SAnalytics_PPT_MasterGraphics_1221-04"/>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66562" name="Text Box 8"/>
          <p:cNvSpPr txBox="1">
            <a:spLocks noChangeArrowheads="1"/>
          </p:cNvSpPr>
          <p:nvPr/>
        </p:nvSpPr>
        <p:spPr bwMode="auto">
          <a:xfrm>
            <a:off x="1776605" y="1806770"/>
            <a:ext cx="5590789" cy="2585323"/>
          </a:xfrm>
          <a:prstGeom prst="rect">
            <a:avLst/>
          </a:prstGeom>
          <a:noFill/>
          <a:ln w="9525">
            <a:noFill/>
            <a:miter lim="800000"/>
            <a:headEnd/>
            <a:tailEnd/>
          </a:ln>
        </p:spPr>
        <p:txBody>
          <a:bodyPr wrap="square">
            <a:spAutoFit/>
          </a:bodyPr>
          <a:lstStyle/>
          <a:p>
            <a:pPr algn="ctr">
              <a:spcBef>
                <a:spcPct val="50000"/>
              </a:spcBef>
            </a:pPr>
            <a:r>
              <a:rPr lang="en-US" sz="5400" dirty="0">
                <a:solidFill>
                  <a:schemeClr val="bg1"/>
                </a:solidFill>
              </a:rPr>
              <a:t>This section applies to IBM employees ONLY</a:t>
            </a:r>
            <a:endParaRPr lang="en-US" sz="4800" b="1" dirty="0">
              <a:solidFill>
                <a:schemeClr val="bg1"/>
              </a:solidFill>
            </a:endParaRPr>
          </a:p>
        </p:txBody>
      </p:sp>
    </p:spTree>
    <p:extLst>
      <p:ext uri="{BB962C8B-B14F-4D97-AF65-F5344CB8AC3E}">
        <p14:creationId xmlns:p14="http://schemas.microsoft.com/office/powerpoint/2010/main" val="133262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60400" y="1047581"/>
            <a:ext cx="8102599" cy="1323086"/>
          </a:xfrm>
          <a:prstGeom prst="rect">
            <a:avLst/>
          </a:prstGeom>
        </p:spPr>
        <p:txBody>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sz="2400" kern="0" dirty="0">
                <a:solidFill>
                  <a:schemeClr val="accent2"/>
                </a:solidFill>
              </a:rPr>
              <a:t>What happens if you have a presentation and an internet connection is NOT possible? Do you have a backup plan?</a:t>
            </a:r>
          </a:p>
          <a:p>
            <a:r>
              <a:rPr lang="en-US" sz="2400" kern="0" dirty="0">
                <a:solidFill>
                  <a:schemeClr val="accent2"/>
                </a:solidFill>
              </a:rPr>
              <a:t>(other than drawing pretty pictures on a whiteboard….)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718" y="2486913"/>
            <a:ext cx="6268447" cy="4176353"/>
          </a:xfrm>
          <a:prstGeom prst="rect">
            <a:avLst/>
          </a:prstGeom>
        </p:spPr>
      </p:pic>
    </p:spTree>
    <p:extLst>
      <p:ext uri="{BB962C8B-B14F-4D97-AF65-F5344CB8AC3E}">
        <p14:creationId xmlns:p14="http://schemas.microsoft.com/office/powerpoint/2010/main" val="3600115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4838" y="2796604"/>
            <a:ext cx="7846216" cy="3771927"/>
          </a:xfrm>
          <a:prstGeom prst="rect">
            <a:avLst/>
          </a:prstGeom>
        </p:spPr>
      </p:pic>
      <p:sp>
        <p:nvSpPr>
          <p:cNvPr id="3" name="Title 1"/>
          <p:cNvSpPr txBox="1">
            <a:spLocks/>
          </p:cNvSpPr>
          <p:nvPr/>
        </p:nvSpPr>
        <p:spPr>
          <a:xfrm>
            <a:off x="372852" y="691022"/>
            <a:ext cx="4604589" cy="1810638"/>
          </a:xfrm>
          <a:prstGeom prst="rect">
            <a:avLst/>
          </a:prstGeom>
        </p:spPr>
        <p:txBody>
          <a:bodyPr/>
          <a:lstStyle>
            <a:lvl1pPr algn="l" rtl="0" eaLnBrk="0" fontAlgn="base" hangingPunct="0">
              <a:spcBef>
                <a:spcPct val="0"/>
              </a:spcBef>
              <a:spcAft>
                <a:spcPct val="0"/>
              </a:spcAft>
              <a:defRPr sz="2200">
                <a:solidFill>
                  <a:srgbClr val="0070C0"/>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2pPr>
            <a:lvl3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3pPr>
            <a:lvl4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4pPr>
            <a:lvl5pPr algn="l" rtl="0" eaLnBrk="0" fontAlgn="base" hangingPunct="0">
              <a:spcBef>
                <a:spcPct val="0"/>
              </a:spcBef>
              <a:spcAft>
                <a:spcPct val="0"/>
              </a:spcAft>
              <a:defRPr sz="2200">
                <a:solidFill>
                  <a:srgbClr val="0070C0"/>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a:lstStyle>
          <a:p>
            <a:r>
              <a:rPr lang="en-US" sz="2400" kern="0" dirty="0">
                <a:solidFill>
                  <a:schemeClr val="accent2"/>
                </a:solidFill>
              </a:rPr>
              <a:t>Get in contact with the </a:t>
            </a:r>
            <a:r>
              <a:rPr lang="en-US" sz="2400" kern="0" dirty="0" err="1">
                <a:solidFill>
                  <a:schemeClr val="accent2"/>
                </a:solidFill>
              </a:rPr>
              <a:t>askibm</a:t>
            </a:r>
            <a:r>
              <a:rPr lang="en-US" sz="2400" kern="0" dirty="0">
                <a:solidFill>
                  <a:schemeClr val="accent2"/>
                </a:solidFill>
              </a:rPr>
              <a:t> team and request the document shown below, this is NOT available for partners</a:t>
            </a:r>
          </a:p>
        </p:txBody>
      </p:sp>
      <p:pic>
        <p:nvPicPr>
          <p:cNvPr id="6" name="Picture 5"/>
          <p:cNvPicPr>
            <a:picLocks noChangeAspect="1"/>
          </p:cNvPicPr>
          <p:nvPr/>
        </p:nvPicPr>
        <p:blipFill>
          <a:blip r:embed="rId3"/>
          <a:stretch>
            <a:fillRect/>
          </a:stretch>
        </p:blipFill>
        <p:spPr>
          <a:xfrm>
            <a:off x="5181509" y="606109"/>
            <a:ext cx="3040593" cy="2043023"/>
          </a:xfrm>
          <a:prstGeom prst="rect">
            <a:avLst/>
          </a:prstGeom>
        </p:spPr>
      </p:pic>
    </p:spTree>
    <p:extLst>
      <p:ext uri="{BB962C8B-B14F-4D97-AF65-F5344CB8AC3E}">
        <p14:creationId xmlns:p14="http://schemas.microsoft.com/office/powerpoint/2010/main" val="5118366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ThankYou_Graphic_White"/>
          <p:cNvPicPr>
            <a:picLocks noChangeAspect="1" noChangeArrowheads="1"/>
          </p:cNvPicPr>
          <p:nvPr/>
        </p:nvPicPr>
        <p:blipFill>
          <a:blip r:embed="rId3">
            <a:lum bright="12000"/>
          </a:blip>
          <a:srcRect/>
          <a:stretch>
            <a:fillRect/>
          </a:stretch>
        </p:blipFill>
        <p:spPr bwMode="auto">
          <a:xfrm>
            <a:off x="1612900" y="1743075"/>
            <a:ext cx="5540375" cy="30289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3"/>
          <p:cNvSpPr>
            <a:spLocks noGrp="1"/>
          </p:cNvSpPr>
          <p:nvPr>
            <p:ph type="title"/>
          </p:nvPr>
        </p:nvSpPr>
        <p:spPr>
          <a:xfrm>
            <a:off x="208843" y="1182511"/>
            <a:ext cx="8720667" cy="510822"/>
          </a:xfrm>
        </p:spPr>
        <p:txBody>
          <a:bodyPr/>
          <a:lstStyle/>
          <a:p>
            <a:r>
              <a:rPr lang="en-US" sz="1600" u="sng" dirty="0">
                <a:hlinkClick r:id="rId2"/>
              </a:rPr>
              <a:t>https://www-304.ibm.com/partnerworld/wps/servlet/mem/ContentHandler/pw_com_sfw_ba-cloud_concierge?cmrec=recommendations</a:t>
            </a:r>
            <a:endParaRPr lang="en-US" sz="1600" u="sng" dirty="0"/>
          </a:p>
        </p:txBody>
      </p:sp>
      <p:sp>
        <p:nvSpPr>
          <p:cNvPr id="36868" name="TextBox 4"/>
          <p:cNvSpPr txBox="1">
            <a:spLocks noChangeArrowheads="1"/>
          </p:cNvSpPr>
          <p:nvPr/>
        </p:nvSpPr>
        <p:spPr bwMode="auto">
          <a:xfrm>
            <a:off x="0" y="682977"/>
            <a:ext cx="9144000" cy="369332"/>
          </a:xfrm>
          <a:prstGeom prst="rect">
            <a:avLst/>
          </a:prstGeom>
          <a:noFill/>
          <a:ln w="9525">
            <a:noFill/>
            <a:miter lim="800000"/>
            <a:headEnd/>
            <a:tailEnd/>
          </a:ln>
        </p:spPr>
        <p:txBody>
          <a:bodyPr wrap="square">
            <a:spAutoFit/>
          </a:bodyPr>
          <a:lstStyle/>
          <a:p>
            <a:r>
              <a:rPr lang="en-US" dirty="0">
                <a:solidFill>
                  <a:srgbClr val="008CC4"/>
                </a:solidFill>
              </a:rPr>
              <a:t>Partners have access to the Cloud Concierge offering through PW on the website below:</a:t>
            </a:r>
          </a:p>
        </p:txBody>
      </p:sp>
      <p:pic>
        <p:nvPicPr>
          <p:cNvPr id="2" name="Picture 1"/>
          <p:cNvPicPr>
            <a:picLocks noChangeAspect="1"/>
          </p:cNvPicPr>
          <p:nvPr/>
        </p:nvPicPr>
        <p:blipFill>
          <a:blip r:embed="rId3"/>
          <a:stretch>
            <a:fillRect/>
          </a:stretch>
        </p:blipFill>
        <p:spPr>
          <a:xfrm>
            <a:off x="198455" y="1823534"/>
            <a:ext cx="8763895" cy="49296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514993" cy="454025"/>
          </a:xfrm>
        </p:spPr>
        <p:txBody>
          <a:bodyPr/>
          <a:lstStyle/>
          <a:p>
            <a:r>
              <a:rPr lang="en-US" dirty="0"/>
              <a:t>Or by going directly to :</a:t>
            </a:r>
          </a:p>
        </p:txBody>
      </p:sp>
      <p:sp>
        <p:nvSpPr>
          <p:cNvPr id="5" name="Rectangle 4">
            <a:hlinkClick r:id="rId2"/>
          </p:cNvPr>
          <p:cNvSpPr/>
          <p:nvPr/>
        </p:nvSpPr>
        <p:spPr>
          <a:xfrm>
            <a:off x="1028700" y="1400860"/>
            <a:ext cx="5753100" cy="369332"/>
          </a:xfrm>
          <a:prstGeom prst="rect">
            <a:avLst/>
          </a:prstGeom>
        </p:spPr>
        <p:txBody>
          <a:bodyPr wrap="square">
            <a:spAutoFit/>
          </a:bodyPr>
          <a:lstStyle/>
          <a:p>
            <a:r>
              <a:rPr lang="en-US" dirty="0">
                <a:solidFill>
                  <a:schemeClr val="accent2">
                    <a:lumMod val="75000"/>
                  </a:schemeClr>
                </a:solidFill>
              </a:rPr>
              <a:t>https://demo.ibmcloud.com/DC3KWEB/Account/Login</a:t>
            </a:r>
          </a:p>
        </p:txBody>
      </p:sp>
      <p:pic>
        <p:nvPicPr>
          <p:cNvPr id="7" name="Picture 6"/>
          <p:cNvPicPr>
            <a:picLocks noChangeAspect="1"/>
          </p:cNvPicPr>
          <p:nvPr/>
        </p:nvPicPr>
        <p:blipFill>
          <a:blip r:embed="rId3"/>
          <a:stretch>
            <a:fillRect/>
          </a:stretch>
        </p:blipFill>
        <p:spPr>
          <a:xfrm>
            <a:off x="1028700" y="2123302"/>
            <a:ext cx="6334125" cy="4410075"/>
          </a:xfrm>
          <a:prstGeom prst="rect">
            <a:avLst/>
          </a:prstGeom>
        </p:spPr>
      </p:pic>
    </p:spTree>
    <p:extLst>
      <p:ext uri="{BB962C8B-B14F-4D97-AF65-F5344CB8AC3E}">
        <p14:creationId xmlns:p14="http://schemas.microsoft.com/office/powerpoint/2010/main" val="1439756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89917" y="579418"/>
            <a:ext cx="8311794" cy="2358883"/>
          </a:xfrm>
        </p:spPr>
        <p:txBody>
          <a:bodyPr/>
          <a:lstStyle/>
          <a:p>
            <a:r>
              <a:rPr lang="en-US" sz="1800" dirty="0">
                <a:solidFill>
                  <a:schemeClr val="accent2"/>
                </a:solidFill>
              </a:rPr>
              <a:t>Partner logs in with their IBM id credentials … </a:t>
            </a:r>
            <a:r>
              <a:rPr lang="en-US" sz="1800" dirty="0">
                <a:solidFill>
                  <a:srgbClr val="FF0000"/>
                </a:solidFill>
              </a:rPr>
              <a:t>NEEDS</a:t>
            </a:r>
            <a:r>
              <a:rPr lang="en-US" sz="1800" dirty="0">
                <a:solidFill>
                  <a:schemeClr val="accent2"/>
                </a:solidFill>
              </a:rPr>
              <a:t> </a:t>
            </a:r>
            <a:r>
              <a:rPr lang="en-US" sz="1800" dirty="0">
                <a:solidFill>
                  <a:srgbClr val="FF0000"/>
                </a:solidFill>
              </a:rPr>
              <a:t>to be company’s EMAIL ADDRESS</a:t>
            </a:r>
            <a:r>
              <a:rPr lang="en-US" sz="1800" dirty="0">
                <a:solidFill>
                  <a:schemeClr val="accent2"/>
                </a:solidFill>
              </a:rPr>
              <a:t> (could be the same user and password they use for PW </a:t>
            </a:r>
            <a:r>
              <a:rPr lang="en-US" sz="1800" b="1" dirty="0">
                <a:solidFill>
                  <a:srgbClr val="FF0000"/>
                </a:solidFill>
              </a:rPr>
              <a:t>if in email address form).</a:t>
            </a:r>
            <a:br>
              <a:rPr lang="en-US" sz="1800" b="1" dirty="0">
                <a:solidFill>
                  <a:srgbClr val="FF0000"/>
                </a:solidFill>
              </a:rPr>
            </a:br>
            <a:br>
              <a:rPr lang="en-US" sz="1800" dirty="0">
                <a:solidFill>
                  <a:schemeClr val="accent2"/>
                </a:solidFill>
              </a:rPr>
            </a:br>
            <a:r>
              <a:rPr lang="en-US" sz="1800" dirty="0">
                <a:solidFill>
                  <a:schemeClr val="accent2"/>
                </a:solidFill>
              </a:rPr>
              <a:t>IBMers </a:t>
            </a:r>
            <a:r>
              <a:rPr lang="en-US" sz="1800" dirty="0">
                <a:solidFill>
                  <a:srgbClr val="FF0000"/>
                </a:solidFill>
              </a:rPr>
              <a:t>MUST</a:t>
            </a:r>
            <a:r>
              <a:rPr lang="en-US" sz="1800" dirty="0">
                <a:solidFill>
                  <a:schemeClr val="accent2"/>
                </a:solidFill>
              </a:rPr>
              <a:t> use your </a:t>
            </a:r>
            <a:r>
              <a:rPr lang="en-US" sz="1800" dirty="0">
                <a:solidFill>
                  <a:srgbClr val="FF0000"/>
                </a:solidFill>
              </a:rPr>
              <a:t>IBM email address, </a:t>
            </a:r>
            <a:r>
              <a:rPr lang="en-US" sz="1800" dirty="0">
                <a:solidFill>
                  <a:schemeClr val="accent2"/>
                </a:solidFill>
              </a:rPr>
              <a:t>if your IBM ID is different you may create a new IBM ID just for this service using your IBM email, you will not be automatically authorized you must request access by sending an email to askibmst@ca.ibm.com</a:t>
            </a:r>
          </a:p>
        </p:txBody>
      </p:sp>
      <p:sp>
        <p:nvSpPr>
          <p:cNvPr id="4" name="Title 1"/>
          <p:cNvSpPr txBox="1">
            <a:spLocks/>
          </p:cNvSpPr>
          <p:nvPr/>
        </p:nvSpPr>
        <p:spPr bwMode="auto">
          <a:xfrm>
            <a:off x="241442" y="2938301"/>
            <a:ext cx="8208745" cy="631751"/>
          </a:xfrm>
          <a:prstGeom prst="rect">
            <a:avLst/>
          </a:prstGeom>
          <a:noFill/>
          <a:ln w="9525">
            <a:noFill/>
            <a:miter lim="800000"/>
            <a:headEnd/>
            <a:tailEnd/>
          </a:ln>
        </p:spPr>
        <p:txBody>
          <a:bodyPr vert="horz" wrap="square" lIns="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rPr>
              <a:t>You can also </a:t>
            </a:r>
            <a:r>
              <a:rPr kumimoji="0" lang="en-US" b="1" i="1" u="none" strike="noStrike" kern="0" cap="none" spc="0" normalizeH="0" baseline="0" noProof="0" dirty="0">
                <a:ln>
                  <a:noFill/>
                </a:ln>
                <a:solidFill>
                  <a:schemeClr val="accent2"/>
                </a:solidFill>
                <a:effectLst/>
                <a:uLnTx/>
                <a:uFillTx/>
                <a:latin typeface="+mj-lt"/>
                <a:ea typeface="MS PGothic" panose="020B0600070205080204" pitchFamily="34" charset="-128"/>
                <a:cs typeface="+mj-cs"/>
              </a:rPr>
              <a:t>Register</a:t>
            </a:r>
            <a:r>
              <a:rPr kumimoji="0" lang="en-US"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rPr>
              <a:t> if</a:t>
            </a:r>
            <a:r>
              <a:rPr kumimoji="0" lang="en-US" b="0" i="0" u="none" strike="noStrike" kern="0" cap="none" spc="0" normalizeH="0" noProof="0" dirty="0">
                <a:ln>
                  <a:noFill/>
                </a:ln>
                <a:solidFill>
                  <a:schemeClr val="accent2"/>
                </a:solidFill>
                <a:effectLst/>
                <a:uLnTx/>
                <a:uFillTx/>
                <a:latin typeface="+mj-lt"/>
                <a:ea typeface="MS PGothic" panose="020B0600070205080204" pitchFamily="34" charset="-128"/>
                <a:cs typeface="+mj-cs"/>
              </a:rPr>
              <a:t> you don’t have an IBM id</a:t>
            </a:r>
            <a:r>
              <a:rPr kumimoji="0" lang="en-US"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rPr>
              <a:t>… Please</a:t>
            </a:r>
            <a:r>
              <a:rPr kumimoji="0" lang="en-US" b="0" i="0" u="none" strike="noStrike" kern="0" cap="none" spc="0" normalizeH="0" noProof="0" dirty="0">
                <a:ln>
                  <a:noFill/>
                </a:ln>
                <a:solidFill>
                  <a:schemeClr val="accent2"/>
                </a:solidFill>
                <a:effectLst/>
                <a:uLnTx/>
                <a:uFillTx/>
                <a:latin typeface="+mj-lt"/>
                <a:ea typeface="MS PGothic" panose="020B0600070205080204" pitchFamily="34" charset="-128"/>
                <a:cs typeface="+mj-cs"/>
              </a:rPr>
              <a:t> note the GENERAL restrictions when creating your USER (NO emails that don’t reflect a company)</a:t>
            </a:r>
            <a:endParaRPr kumimoji="0" lang="en-US" b="0" i="0" u="none" strike="noStrike" kern="0" cap="none" spc="0" normalizeH="0" baseline="0" noProof="0" dirty="0">
              <a:ln>
                <a:noFill/>
              </a:ln>
              <a:solidFill>
                <a:schemeClr val="accent2"/>
              </a:solidFill>
              <a:effectLst/>
              <a:uLnTx/>
              <a:uFillTx/>
              <a:latin typeface="+mj-lt"/>
              <a:ea typeface="MS PGothic" panose="020B0600070205080204" pitchFamily="34" charset="-128"/>
              <a:cs typeface="+mj-cs"/>
            </a:endParaRPr>
          </a:p>
        </p:txBody>
      </p:sp>
      <p:pic>
        <p:nvPicPr>
          <p:cNvPr id="2" name="Picture 1"/>
          <p:cNvPicPr>
            <a:picLocks noChangeAspect="1"/>
          </p:cNvPicPr>
          <p:nvPr/>
        </p:nvPicPr>
        <p:blipFill>
          <a:blip r:embed="rId2"/>
          <a:stretch>
            <a:fillRect/>
          </a:stretch>
        </p:blipFill>
        <p:spPr>
          <a:xfrm>
            <a:off x="1558440" y="3672415"/>
            <a:ext cx="4453254" cy="31005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22390</TotalTime>
  <Words>2894</Words>
  <Application>Microsoft Office PowerPoint</Application>
  <PresentationFormat>On-screen Show (4:3)</PresentationFormat>
  <Paragraphs>334</Paragraphs>
  <Slides>68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MS PGothic</vt:lpstr>
      <vt:lpstr>MS PGothic</vt:lpstr>
      <vt:lpstr>Arial</vt:lpstr>
      <vt:lpstr>Calibri</vt:lpstr>
      <vt:lpstr>Symbol</vt:lpstr>
      <vt:lpstr>Wingdings</vt:lpstr>
      <vt:lpstr>IBM Analytics_wht_template</vt:lpstr>
      <vt:lpstr>Cloud Concierge Program  Platform for POC &amp; DEMO’s </vt:lpstr>
      <vt:lpstr>PowerPoint Presentation</vt:lpstr>
      <vt:lpstr>Providing you with a technology platform to showcase our solutions on the Cloud.</vt:lpstr>
      <vt:lpstr>PowerPoint Presentation</vt:lpstr>
      <vt:lpstr>PowerPoint Presentation</vt:lpstr>
      <vt:lpstr>PowerPoint Presentation</vt:lpstr>
      <vt:lpstr>https://www-304.ibm.com/partnerworld/wps/servlet/mem/ContentHandler/pw_com_sfw_ba-cloud_concierge?cmrec=recommendations</vt:lpstr>
      <vt:lpstr>Or by going directly to :</vt:lpstr>
      <vt:lpstr>Partner logs in with their IBM id credentials … NEEDS to be company’s EMAIL ADDRESS (could be the same user and password they use for PW if in email address form).  IBMers MUST use your IBM email address, if your IBM ID is different you may create a new IBM ID just for this service using your IBM email, you will not be automatically authorized you must request access by sending an email to askibmst@ca.ibm.com</vt:lpstr>
      <vt:lpstr>PowerPoint Presentation</vt:lpstr>
      <vt:lpstr>First time a BP registers they get a message stating pending status …</vt:lpstr>
      <vt:lpstr>Please review and download word docs, ppts and videos found under this highlighted link</vt:lpstr>
      <vt:lpstr>PowerPoint Presentation</vt:lpstr>
      <vt:lpstr>Once logged into the main page, download the ppt that explains in detail what you can do if you have your own SoftLayer account</vt:lpstr>
      <vt:lpstr>PowerPoint Presentation</vt:lpstr>
      <vt:lpstr>PowerPoint Presentation</vt:lpstr>
      <vt:lpstr>Once logged in … you are presented with these 4 options</vt:lpstr>
      <vt:lpstr>If you are not familiar with the images available use the new Showcase Explorer option to easily find the asset you need </vt:lpstr>
      <vt:lpstr>On this page you can explore by filtering the available assets by Asset Type, Industry, Brand subdivision or Offering </vt:lpstr>
      <vt:lpstr>Note the different types of assets as well as the options on each one…</vt:lpstr>
      <vt:lpstr>PowerPoint Presentation</vt:lpstr>
      <vt:lpstr>PowerPoint Presentation</vt:lpstr>
      <vt:lpstr>PowerPoint Presentation</vt:lpstr>
      <vt:lpstr>PowerPoint Presentation</vt:lpstr>
      <vt:lpstr>PowerPoint Presentation</vt:lpstr>
      <vt:lpstr>If you already know what assets are available choose this option … </vt:lpstr>
      <vt:lpstr>PowerPoint Presentation</vt:lpstr>
      <vt:lpstr>PowerPoint Presentation</vt:lpstr>
      <vt:lpstr>PowerPoint Presentation</vt:lpstr>
      <vt:lpstr>Some images have MULTIPLE parts and MUST be provisioned immediately one after the other, an example can be seen in the image below …</vt:lpstr>
      <vt:lpstr>If you are planning to use an image for a workshop for several attendees, you may choose to select the “Number of instances” from the dialog shown below. This option will generate as many requests for the same image as needed, without having to request one by one.</vt:lpstr>
      <vt:lpstr>PowerPoint Presentation</vt:lpstr>
      <vt:lpstr>PowerPoint Presentation</vt:lpstr>
      <vt:lpstr>PowerPoint Presentation</vt:lpstr>
      <vt:lpstr>PowerPoint Presentation</vt:lpstr>
      <vt:lpstr>PLEASE NOTE that by entering a Sales Connect opportunity number you will be ALLOWED TO EXTEND the image for longer periods on your own. (please check further ahead for details)</vt:lpstr>
      <vt:lpstr>After filling up all the required options and clicking on the [Provision] button, a second browser window will pop up letting you know you have provisioned a new instance… the actual process usually takes between 30 mins to 1 hour depending on actual server load. </vt:lpstr>
      <vt:lpstr>PowerPoint Presentation</vt:lpstr>
      <vt:lpstr>Once your image is provisioned you will also receive an email with detailed instructions, please make sure you read and follow them </vt:lpstr>
      <vt:lpstr>You will also receive an email notification when a provisioned image is about to expire …</vt:lpstr>
      <vt:lpstr>PowerPoint Presentation</vt:lpstr>
      <vt:lpstr>For more information on the use of VPN please check the video under the [Support] link</vt:lpstr>
      <vt:lpstr>PowerPoint Presentation</vt:lpstr>
      <vt:lpstr>Choose the SL VPN access server from the list, login with your user name (email address) and default password “IBMDem0s!”</vt:lpstr>
      <vt:lpstr>If you need to change the SL VPN password, click on the [Manage] button shown below …</vt:lpstr>
      <vt:lpstr>Once you login unto SL, the process starts the installation and launches the VPN, please accept any and all installation prompts</vt:lpstr>
      <vt:lpstr>At the end of the installation you will see a webpage like this, however, depending on your own network configuration, you may need to install the Standalone version for your OS </vt:lpstr>
      <vt:lpstr>When you install the standalone VPN, you will see a small window show up with info from the Array SSL VPN, and there will be a red capital “A” icon on your taskbar indicating the VPN is running, you may NOW access your image.</vt:lpstr>
      <vt:lpstr>PowerPoint Presentation</vt:lpstr>
      <vt:lpstr>PowerPoint Presentation</vt:lpstr>
      <vt:lpstr>Once provisioned (with or without VPN) on the cloud, depending on the image, you MAY have 2 different options to access:  a- IF AVAILABLE (please read the info associated with your image) you may click directly on the name (hyperlink to the demo environment)</vt:lpstr>
      <vt:lpstr>PowerPoint Presentation</vt:lpstr>
      <vt:lpstr>When you RDP into the Hosted demo, you are placed inside the actual OS of the Virtual machine… there are images with Win2012 or Linux (must use Putty to get into a Linux image)</vt:lpstr>
      <vt:lpstr>PowerPoint Presentation</vt:lpstr>
      <vt:lpstr>PowerPoint Presentation</vt:lpstr>
      <vt:lpstr>PowerPoint Presentation</vt:lpstr>
      <vt:lpstr>PowerPoint Presentation</vt:lpstr>
      <vt:lpstr>PowerPoint Presentation</vt:lpstr>
      <vt:lpstr>By default, any hosted active demonstration will be de-provisioned when its date and time have expired as stated under “Provision Until”. The expiring image will be highlighted in red as shown in the image below, you will also receive an email alert.     </vt:lpstr>
      <vt:lpstr>PowerPoint Presentation</vt:lpstr>
      <vt:lpstr>PowerPoint Presentation</vt:lpstr>
      <vt:lpstr>PowerPoint Presentation</vt:lpstr>
      <vt:lpstr>Feel free to share your thoughts so that we can improve this offering… you may also post questions that may be answered by other current users who have similar experiences or by the IBM team.   </vt:lpstr>
      <vt:lpstr>Please check the Latest News and Updates by accessing the link shown on the image below …</vt:lpstr>
      <vt:lpstr>PowerPoint Presentation</vt:lpstr>
      <vt:lpstr>PowerPoint Presentation</vt:lpstr>
      <vt:lpstr>PowerPoint Presentation</vt:lpstr>
      <vt:lpstr>PowerPoint Presentation</vt:lpstr>
    </vt:vector>
  </TitlesOfParts>
  <Company>VSA Partners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Headline Subhead</dc:title>
  <dc:creator>amckamey</dc:creator>
  <cp:lastModifiedBy>PAM McTiernan</cp:lastModifiedBy>
  <cp:revision>467</cp:revision>
  <dcterms:created xsi:type="dcterms:W3CDTF">2012-06-13T19:43:57Z</dcterms:created>
  <dcterms:modified xsi:type="dcterms:W3CDTF">2017-05-11T18:54:54Z</dcterms:modified>
</cp:coreProperties>
</file>